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8"/>
  </p:notesMasterIdLst>
  <p:sldIdLst>
    <p:sldId id="257" r:id="rId2"/>
    <p:sldId id="258" r:id="rId3"/>
    <p:sldId id="286" r:id="rId4"/>
    <p:sldId id="283" r:id="rId5"/>
    <p:sldId id="287" r:id="rId6"/>
    <p:sldId id="291" r:id="rId7"/>
    <p:sldId id="279" r:id="rId8"/>
    <p:sldId id="261" r:id="rId9"/>
    <p:sldId id="289" r:id="rId10"/>
    <p:sldId id="281" r:id="rId11"/>
    <p:sldId id="269" r:id="rId12"/>
    <p:sldId id="270" r:id="rId13"/>
    <p:sldId id="273" r:id="rId14"/>
    <p:sldId id="282" r:id="rId15"/>
    <p:sldId id="275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1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D60F3-D55F-4D46-B536-BC726F525A99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ABFED-68DB-4D9B-8A65-C89C13C556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ABFED-68DB-4D9B-8A65-C89C13C556B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ABFED-68DB-4D9B-8A65-C89C13C556B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3F-CC40-4346-AF8A-181AADC2F52D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9BD-17AC-4949-861D-5DA60CD1B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3F-CC40-4346-AF8A-181AADC2F52D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9BD-17AC-4949-861D-5DA60CD1B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3F-CC40-4346-AF8A-181AADC2F52D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9BD-17AC-4949-861D-5DA60CD1B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3F-CC40-4346-AF8A-181AADC2F52D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9BD-17AC-4949-861D-5DA60CD1B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3F-CC40-4346-AF8A-181AADC2F52D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9BD-17AC-4949-861D-5DA60CD1B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3F-CC40-4346-AF8A-181AADC2F52D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9BD-17AC-4949-861D-5DA60CD1B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3F-CC40-4346-AF8A-181AADC2F52D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9BD-17AC-4949-861D-5DA60CD1B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3F-CC40-4346-AF8A-181AADC2F52D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9BD-17AC-4949-861D-5DA60CD1B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3F-CC40-4346-AF8A-181AADC2F52D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9BD-17AC-4949-861D-5DA60CD1B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3F-CC40-4346-AF8A-181AADC2F52D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9BD-17AC-4949-861D-5DA60CD1B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3F-CC40-4346-AF8A-181AADC2F52D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9BD-17AC-4949-861D-5DA60CD1B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EFD3F-CC40-4346-AF8A-181AADC2F52D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249BD-17AC-4949-861D-5DA60CD1B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8D8A12-CFC5-4AF6-A5C9-B6A26C75B40D}" type="slidenum">
              <a:rPr lang="en-US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65088"/>
            <a:ext cx="8839200" cy="971550"/>
          </a:xfrm>
          <a:effectLst>
            <a:outerShdw dist="107763" dir="2700000" algn="ctr" rotWithShape="0">
              <a:srgbClr val="643200">
                <a:alpha val="50000"/>
              </a:srgbClr>
            </a:outerShdw>
          </a:effectLst>
        </p:spPr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BHAGWANT UNIVERSITY</a:t>
            </a:r>
            <a:endParaRPr lang="en-US" sz="2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6148" name="Picture 3" descr="Logo_Bhagwant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grayscl/>
          </a:blip>
          <a:srcRect/>
          <a:stretch>
            <a:fillRect/>
          </a:stretch>
        </p:blipFill>
        <p:spPr bwMode="auto">
          <a:xfrm>
            <a:off x="3657600" y="1981200"/>
            <a:ext cx="17081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685800" y="4114800"/>
            <a:ext cx="7620000" cy="1295400"/>
          </a:xfrm>
          <a:prstGeom prst="flowChartTerminator">
            <a:avLst/>
          </a:prstGeom>
          <a:gradFill rotWithShape="1">
            <a:gsLst>
              <a:gs pos="0">
                <a:srgbClr val="FFFF99"/>
              </a:gs>
              <a:gs pos="100000">
                <a:srgbClr val="FFCC00"/>
              </a:gs>
            </a:gsLst>
            <a:lin ang="2700000" scaled="1"/>
          </a:gradFill>
          <a:ln w="9525" algn="ctr">
            <a:solidFill>
              <a:srgbClr val="800000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3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Department of Civil Engineering</a:t>
            </a:r>
          </a:p>
          <a:p>
            <a:pPr algn="ctr">
              <a:defRPr/>
            </a:pPr>
            <a:r>
              <a:rPr lang="en-US" sz="3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Progress Report</a:t>
            </a:r>
          </a:p>
          <a:p>
            <a:pPr algn="ctr">
              <a:defRPr/>
            </a:pPr>
            <a:r>
              <a:rPr lang="en-US" sz="3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From Nov 2016 To Jan 2017</a:t>
            </a:r>
            <a:endParaRPr lang="en-US" sz="3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828800" y="1219200"/>
            <a:ext cx="5073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6432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Sikar Road, Ajmer (Rajasthan)</a:t>
            </a:r>
          </a:p>
        </p:txBody>
      </p:sp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381000" y="5486400"/>
            <a:ext cx="8229600" cy="58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  <a:latin typeface="Elephant"/>
              </a:rPr>
              <a:t>WELCOMES</a:t>
            </a:r>
            <a:r>
              <a:rPr lang="en-US" sz="36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6633"/>
                    </a:gs>
                    <a:gs pos="100000">
                      <a:srgbClr val="FFD393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  <a:latin typeface="Elephant"/>
              </a:rPr>
              <a:t> </a:t>
            </a:r>
            <a:r>
              <a:rPr lang="en-US" sz="3600" kern="10" dirty="0">
                <a:ln w="9525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  <a:latin typeface="Elephant"/>
              </a:rPr>
              <a:t>YOU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ACTIVITIES CONT …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lnSpcReduction="10000"/>
          </a:bodyPr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From 03.10.2016 – 09.10.2016 organized Tech Fest 2016 &amp; Participated all final year students.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 15.09.2016 Engineer’s day celebrated at campus also University participated at cultural program of AEI(Ajmer Engineer’s Institution, Ajmer).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 02.09.2016 organized 1 Day Industrial visit  in Parle-G Production Factory &amp; Participated all Final &amp; Pre-final year  students.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3401" y="0"/>
            <a:ext cx="82946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ACTIVITIES AT A GLANCE</a:t>
            </a:r>
          </a:p>
        </p:txBody>
      </p:sp>
      <p:pic>
        <p:nvPicPr>
          <p:cNvPr id="1026" name="Picture 2" descr="C:\Users\admin\Desktop\FB_IMG_14969855691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838200"/>
            <a:ext cx="3810000" cy="2857500"/>
          </a:xfrm>
          <a:prstGeom prst="rect">
            <a:avLst/>
          </a:prstGeom>
          <a:noFill/>
        </p:spPr>
      </p:pic>
      <p:pic>
        <p:nvPicPr>
          <p:cNvPr id="1027" name="Picture 3" descr="C:\Users\admin\Desktop\FB_IMG_149698555375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3886200"/>
            <a:ext cx="3886200" cy="2971800"/>
          </a:xfrm>
          <a:prstGeom prst="rect">
            <a:avLst/>
          </a:prstGeom>
          <a:noFill/>
        </p:spPr>
      </p:pic>
      <p:pic>
        <p:nvPicPr>
          <p:cNvPr id="1030" name="Picture 6" descr="C:\Users\admin\Desktop\20170311_101642_00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838200"/>
            <a:ext cx="4114800" cy="2819400"/>
          </a:xfrm>
          <a:prstGeom prst="rect">
            <a:avLst/>
          </a:prstGeom>
          <a:noFill/>
        </p:spPr>
      </p:pic>
      <p:pic>
        <p:nvPicPr>
          <p:cNvPr id="1033" name="Picture 9" descr="C:\Users\admin\Desktop\New Doc 2017-05-15_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95800" y="3810000"/>
            <a:ext cx="4191000" cy="28956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STUDENT RESULTS &amp; ACHIEVEMENTS 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305800" cy="50292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result of last passed out final year students was Excellent.</a:t>
            </a:r>
          </a:p>
          <a:p>
            <a:pPr eaLnBrk="1" hangingPunct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Total Pass percentage : 100 %.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the session 2015-16, Plenty of students placed in various companies.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Four students ( Videsh Mathur, Saurabh Mathur, Shrijana Chhetri, Neelam Ghalley) ,visited to Singapore  on 17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Nov 2016. 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eaLnBrk="1" hangingPunct="1">
              <a:buFontTx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eaLnBrk="1" hangingPunct="1">
              <a:buFontTx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0" y="273051"/>
            <a:ext cx="9144000" cy="94614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solidFill>
                  <a:srgbClr val="FF0000"/>
                </a:solidFill>
              </a:rPr>
              <a:t>DEPARTMENTAL ACHIEVEMENT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00600"/>
          </a:xfrm>
        </p:spPr>
        <p:txBody>
          <a:bodyPr>
            <a:normAutofit fontScale="25000" lnSpcReduction="20000"/>
          </a:bodyPr>
          <a:lstStyle/>
          <a:p>
            <a:pPr algn="just" eaLnBrk="1" hangingPunct="1">
              <a:lnSpc>
                <a:spcPct val="170000"/>
              </a:lnSpc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On Sept. 5</a:t>
            </a:r>
            <a:r>
              <a:rPr lang="en-US" sz="96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occasion of Teachers day celebrated.</a:t>
            </a:r>
          </a:p>
          <a:p>
            <a:pPr algn="just">
              <a:lnSpc>
                <a:spcPct val="170000"/>
              </a:lnSpc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On Sept. 15</a:t>
            </a:r>
            <a:r>
              <a:rPr lang="en-US" sz="96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occasion of Engineer’s day celebrated.</a:t>
            </a:r>
          </a:p>
          <a:p>
            <a:pPr algn="just">
              <a:lnSpc>
                <a:spcPct val="170000"/>
              </a:lnSpc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Celebrated all Civil Faculties Birthday. </a:t>
            </a:r>
          </a:p>
          <a:p>
            <a:pPr algn="just">
              <a:lnSpc>
                <a:spcPct val="170000"/>
              </a:lnSpc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Proposal for Established Geology Lab. In the department.</a:t>
            </a:r>
          </a:p>
          <a:p>
            <a:pPr algn="just"/>
            <a:endParaRPr lang="en-US" sz="8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8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8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None/>
            </a:pPr>
            <a:endParaRPr lang="en-US" sz="8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2400" dirty="0" smtClean="0">
                <a:solidFill>
                  <a:srgbClr val="FF0000"/>
                </a:solidFill>
              </a:rPr>
              <a:t>HIGHER EDUCATION/MEMBERSHIP IN DEPARTMENT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04800" y="1564218"/>
            <a:ext cx="8648700" cy="5141381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Er. T.N. Pandey Completed his M.Tech (Env.Engg.)</a:t>
            </a:r>
          </a:p>
          <a:p>
            <a:pPr algn="just" eaLnBrk="1" hangingPunct="1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Er.Bharat Phulwari Completed his M.Tech (Cons.Engg.)</a:t>
            </a:r>
          </a:p>
          <a:p>
            <a:pPr algn="just" eaLnBrk="1" hangingPunct="1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Er.Jitendra Singh Completed his M.Tech (Cons.Engg.)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Faculties Published National and International Papers.</a:t>
            </a:r>
          </a:p>
          <a:p>
            <a:pPr algn="just" eaLnBrk="1" hangingPunct="1"/>
            <a:endParaRPr lang="en-US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Tx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918575" cy="9271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Future Plans – Placement Assistance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762000" y="1610785"/>
            <a:ext cx="7696200" cy="5429249"/>
          </a:xfrm>
        </p:spPr>
        <p:txBody>
          <a:bodyPr>
            <a:normAutofit/>
          </a:bodyPr>
          <a:lstStyle/>
          <a:p>
            <a:pPr marL="305541" indent="-305541" algn="just" defTabSz="816907" eaLnBrk="1" hangingPunct="1">
              <a:lnSpc>
                <a:spcPct val="150000"/>
              </a:lnSpc>
              <a:defRPr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To give more emphasis on Entrepreneurship , selecting the projects in such  an orientation and  helping the students to start up their own ventures.</a:t>
            </a:r>
          </a:p>
          <a:p>
            <a:pPr marL="305541" indent="-305541" algn="just" defTabSz="816907" eaLnBrk="1" hangingPunct="1">
              <a:lnSpc>
                <a:spcPct val="150000"/>
              </a:lnSpc>
              <a:buNone/>
              <a:defRPr/>
            </a:pP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05541" indent="-305541" algn="just" defTabSz="816907" eaLnBrk="1" hangingPunct="1">
              <a:lnSpc>
                <a:spcPct val="150000"/>
              </a:lnSpc>
              <a:defRPr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Giving awareness to our final year students  about </a:t>
            </a:r>
          </a:p>
          <a:p>
            <a:pPr marL="305541" indent="-305541" algn="just" defTabSz="816907">
              <a:lnSpc>
                <a:spcPct val="150000"/>
              </a:lnSpc>
              <a:buNone/>
              <a:defRPr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“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Entrepreneurship Awareness Camp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 program –  which is platform for young engineers to convert their ideas into prototype and later into products.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4078818"/>
            <a:ext cx="9144000" cy="2781300"/>
          </a:xfrm>
          <a:prstGeom prst="rect">
            <a:avLst/>
          </a:prstGeom>
          <a:gradFill rotWithShape="0">
            <a:gsLst>
              <a:gs pos="0">
                <a:srgbClr val="006666"/>
              </a:gs>
              <a:gs pos="100000">
                <a:srgbClr val="003366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57250" y="1676401"/>
            <a:ext cx="62293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6000" b="1" i="1" dirty="0">
                <a:solidFill>
                  <a:srgbClr val="00B050"/>
                </a:solidFill>
                <a:latin typeface="Stencil" pitchFamily="82" charset="0"/>
                <a:ea typeface="Microsoft YaHei" pitchFamily="34" charset="-122"/>
              </a:rPr>
              <a:t>Thank </a:t>
            </a:r>
            <a:r>
              <a:rPr lang="zh-CN" altLang="en-US" sz="6000" b="1" i="1" dirty="0" smtClean="0">
                <a:solidFill>
                  <a:srgbClr val="00B050"/>
                </a:solidFill>
                <a:latin typeface="Stencil" pitchFamily="82" charset="0"/>
                <a:ea typeface="Microsoft YaHei" pitchFamily="34" charset="-122"/>
              </a:rPr>
              <a:t>You  </a:t>
            </a:r>
            <a:r>
              <a:rPr lang="en-US" altLang="zh-CN" sz="6000" b="1" i="1" dirty="0" smtClean="0">
                <a:solidFill>
                  <a:srgbClr val="00B050"/>
                </a:solidFill>
                <a:latin typeface="Stencil" pitchFamily="82" charset="0"/>
                <a:ea typeface="Microsoft YaHei" pitchFamily="34" charset="-122"/>
              </a:rPr>
              <a:t>????</a:t>
            </a:r>
            <a:endParaRPr lang="zh-CN" altLang="en-US" sz="6000" b="1" i="1" dirty="0">
              <a:solidFill>
                <a:srgbClr val="00B050"/>
              </a:solidFill>
              <a:latin typeface="Stencil" pitchFamily="82" charset="0"/>
              <a:ea typeface="Microsoft YaHei" pitchFamily="34" charset="-12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</a:p>
        </p:txBody>
      </p:sp>
      <p:sp>
        <p:nvSpPr>
          <p:cNvPr id="4099" name="TextTitleShape"/>
          <p:cNvSpPr>
            <a:spLocks noGrp="1"/>
          </p:cNvSpPr>
          <p:nvPr>
            <p:ph idx="1"/>
          </p:nvPr>
        </p:nvSpPr>
        <p:spPr>
          <a:xfrm>
            <a:off x="457200" y="1219201"/>
            <a:ext cx="6781800" cy="4952999"/>
          </a:xfrm>
        </p:spPr>
        <p:txBody>
          <a:bodyPr>
            <a:normAutofit fontScale="85000" lnSpcReduction="20000"/>
          </a:bodyPr>
          <a:lstStyle/>
          <a:p>
            <a:pPr eaLnBrk="1" hangingPunct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Vision And Mission of The Department </a:t>
            </a:r>
          </a:p>
          <a:p>
            <a:endParaRPr lang="en-US" sz="2200" cap="al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Faculties in Civil Engineering Department.</a:t>
            </a:r>
          </a:p>
          <a:p>
            <a:pPr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Students  Strength at a Glance.</a:t>
            </a:r>
          </a:p>
          <a:p>
            <a:pPr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Performance Report of 2016-17</a:t>
            </a:r>
          </a:p>
          <a:p>
            <a:pPr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Departmental Activities &amp; Achievements.</a:t>
            </a:r>
          </a:p>
          <a:p>
            <a:pPr eaLnBrk="1" hangingPunct="1">
              <a:buFontTx/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Student Activities and Achievements.</a:t>
            </a:r>
          </a:p>
          <a:p>
            <a:pPr eaLnBrk="1" hangingPunct="1">
              <a:buFontTx/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Future Plans – Placement Assistance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cap="all" dirty="0" smtClean="0"/>
              <a:t> </a:t>
            </a:r>
            <a:r>
              <a:rPr lang="en-US" sz="2800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AND MISSION OF THE   DEPARTMENT</a:t>
            </a:r>
            <a:r>
              <a:rPr lang="en-US" sz="3200" b="1" cap="all" dirty="0" smtClean="0">
                <a:solidFill>
                  <a:srgbClr val="C00000"/>
                </a:solidFill>
              </a:rPr>
              <a:t/>
            </a:r>
            <a:br>
              <a:rPr lang="en-US" sz="3200" b="1" cap="all" dirty="0" smtClean="0">
                <a:solidFill>
                  <a:srgbClr val="C00000"/>
                </a:solidFill>
              </a:rPr>
            </a:br>
            <a:r>
              <a:rPr lang="en-US" sz="3600" b="1" cap="all" dirty="0" smtClean="0"/>
              <a:t/>
            </a:r>
            <a:br>
              <a:rPr lang="en-US" sz="3600" b="1" cap="all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just">
              <a:buNone/>
            </a:pPr>
            <a:r>
              <a:rPr lang="en-US" sz="2600" b="1" dirty="0" smtClean="0">
                <a:latin typeface="Aparajita" pitchFamily="34" charset="0"/>
                <a:cs typeface="Aparajita" pitchFamily="34" charset="0"/>
              </a:rPr>
              <a:t>    </a:t>
            </a:r>
            <a:r>
              <a:rPr lang="en-US" sz="2600" dirty="0" smtClean="0">
                <a:latin typeface="Aparajita" pitchFamily="34" charset="0"/>
                <a:cs typeface="Aparajita" pitchFamily="34" charset="0"/>
              </a:rPr>
              <a:t>“The Civil Engineering Department strives to be recognized globally for outstanding education, research and develop self confidence in studies to take any type of job and practical”.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MISSION: </a:t>
            </a:r>
          </a:p>
          <a:p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600" dirty="0" smtClean="0">
                <a:latin typeface="Aparajita" pitchFamily="34" charset="0"/>
                <a:cs typeface="Aparajita" pitchFamily="34" charset="0"/>
              </a:rPr>
              <a:t>Imparting quality education to the students and enhancing their skills to make them globally competitive civil engineers.</a:t>
            </a:r>
          </a:p>
          <a:p>
            <a:r>
              <a:rPr lang="en-US" sz="2600" dirty="0" smtClean="0">
                <a:latin typeface="Aparajita" pitchFamily="34" charset="0"/>
                <a:cs typeface="Aparajita" pitchFamily="34" charset="0"/>
              </a:rPr>
              <a:t> To develop linkages with world class construction organizations and educational institutions in India and abroad for excellence in teaching, research and consultancy practices.</a:t>
            </a:r>
            <a:br>
              <a:rPr lang="en-US" sz="2600" dirty="0" smtClean="0">
                <a:latin typeface="Aparajita" pitchFamily="34" charset="0"/>
                <a:cs typeface="Aparajita" pitchFamily="34" charset="0"/>
              </a:rPr>
            </a:br>
            <a:r>
              <a:rPr lang="en-US" sz="2600" dirty="0" smtClean="0">
                <a:latin typeface="Aparajita" pitchFamily="34" charset="0"/>
                <a:cs typeface="Aparajita" pitchFamily="34" charset="0"/>
              </a:rPr>
              <a:t> </a:t>
            </a:r>
            <a:endParaRPr lang="en-US" sz="2600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FACULTY MEMBERS 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1219200"/>
            <a:ext cx="7162800" cy="53340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ER. AMIT CHOUDHARY (H.O.D.)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ER. T.N. PANDEY (ASSISTANT PROFESSOR)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ER. JITENDRA SINGH (ASSISTANT PROFESSOR)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ER. BHARAT PHULWARI (ASSISTANT PROFESSOR)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ER. UTSAV SHARMA (ASSISTANT PROFESSOR)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ER. RAM GODARA (ASSISTANT PROFESSOR)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MR. JAINARAYAN NAHAR (LAB. TECH.)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MR. GULZAR AHMAD DAR (LAB. TECH.)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STUDENT STRENGTH OF DEPARTMENT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total strength of students in the department are 431.</a:t>
            </a:r>
          </a:p>
          <a:p>
            <a:r>
              <a:rPr lang="en-US" dirty="0" smtClean="0"/>
              <a:t>M.Tech Civil have 23 students.</a:t>
            </a:r>
          </a:p>
          <a:p>
            <a:r>
              <a:rPr lang="en-US" dirty="0" smtClean="0"/>
              <a:t>B.Tech Civil have 222 students.</a:t>
            </a:r>
          </a:p>
          <a:p>
            <a:r>
              <a:rPr lang="en-US" dirty="0" smtClean="0"/>
              <a:t>Diploma Civil have 186 students.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600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Performance Report of odd Semester 2016-17</a:t>
            </a:r>
            <a:r>
              <a:rPr lang="en-US" sz="4400" dirty="0" smtClean="0">
                <a:latin typeface="Century" pitchFamily="18" charset="0"/>
              </a:rPr>
              <a:t/>
            </a:r>
            <a:br>
              <a:rPr lang="en-US" sz="4400" dirty="0" smtClean="0">
                <a:latin typeface="Century" pitchFamily="18" charset="0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447799"/>
          <a:ext cx="7848600" cy="5050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1075"/>
                <a:gridCol w="981075"/>
                <a:gridCol w="1085850"/>
                <a:gridCol w="876300"/>
                <a:gridCol w="981075"/>
                <a:gridCol w="981075"/>
                <a:gridCol w="981075"/>
                <a:gridCol w="981075"/>
              </a:tblGrid>
              <a:tr h="685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S.No</a:t>
                      </a:r>
                      <a:r>
                        <a:rPr lang="en-US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Course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Branch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Sem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Total no of  students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Pass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Fail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Pass percentage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6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DIPLOMA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CE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6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DIPLOMA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CE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6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DIPLOMA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CE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64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B.TECH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CE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32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B.TECH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CE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32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B.TECH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CE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VII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32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M.TECH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CONST.ENGG</a:t>
                      </a:r>
                      <a:endParaRPr lang="en-US" sz="105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7175" algn="l"/>
                        </a:tabLs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600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Performance Report of odd Semester 2016-17</a:t>
            </a:r>
            <a:r>
              <a:rPr lang="en-US" sz="4400" dirty="0" smtClean="0">
                <a:latin typeface="Century" pitchFamily="18" charset="0"/>
              </a:rPr>
              <a:t/>
            </a:r>
            <a:br>
              <a:rPr lang="en-US" sz="4400" dirty="0" smtClean="0">
                <a:latin typeface="Century" pitchFamily="18" charset="0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447799"/>
          <a:ext cx="7848600" cy="4355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1075"/>
                <a:gridCol w="981075"/>
                <a:gridCol w="1162050"/>
                <a:gridCol w="800100"/>
                <a:gridCol w="981075"/>
                <a:gridCol w="981075"/>
                <a:gridCol w="981075"/>
                <a:gridCol w="981075"/>
              </a:tblGrid>
              <a:tr h="664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S.No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Course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Branch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Sem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Total no of  students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Pass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Fail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Pass percentage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6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M.TECH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CONST.ENGG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6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M.TECH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ENV.ENGG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6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M.TECH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STR.ENGG.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64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M.TECH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TRANS.ENGG.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7175" algn="l"/>
                        </a:tabLs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32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M.TECH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CONST.ENGG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32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M.TECH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ENV.ENGG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69900" y="228600"/>
            <a:ext cx="8674100" cy="1145116"/>
          </a:xfrm>
        </p:spPr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  <a:latin typeface="Century" pitchFamily="18" charset="0"/>
              </a:rPr>
              <a:t>DEPARTMENTAL ACTIVITIES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467600" cy="495299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On 07.02.2017 organized 1 Day seminar on Construction Tips of Civil Engineering, Presented By Ultra Tech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ement  Ajmer.</a:t>
            </a:r>
          </a:p>
          <a:p>
            <a:pPr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On 18.10.2016 organized 1 Day seminar on “Swadesi Apnao Desh Bachao”.</a:t>
            </a:r>
          </a:p>
          <a:p>
            <a:pPr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pPr eaLnBrk="1" hangingPunct="1"/>
            <a:endParaRPr lang="en-US" dirty="0" smtClean="0">
              <a:latin typeface="Agency FB" pitchFamily="34" charset="0"/>
              <a:cs typeface="Times New Roman" pitchFamily="18" charset="0"/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 17.11.2016 organized 1 Day seminar on 2-D and 3-D designing software's by Cadd Centre, Ajmer.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From 24.10.2016 to 29.10.2016 organized 5 days Industrial Tour at Chandigarh &amp; Shimla.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  24.10.2016 organized Sport Week 2016 &amp; Inter State College Tournament.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</TotalTime>
  <Words>739</Words>
  <Application>Microsoft Office PowerPoint</Application>
  <PresentationFormat>On-screen Show (4:3)</PresentationFormat>
  <Paragraphs>250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      BHAGWANT UNIVERSITY</vt:lpstr>
      <vt:lpstr>AGENDA</vt:lpstr>
      <vt:lpstr>  VISION AND MISSION OF THE   DEPARTMENT  </vt:lpstr>
      <vt:lpstr>           FACULTY MEMBERS </vt:lpstr>
      <vt:lpstr>STUDENT STRENGTH OF DEPARTMENT</vt:lpstr>
      <vt:lpstr>Performance Report of odd Semester 2016-17 </vt:lpstr>
      <vt:lpstr>Performance Report of odd Semester 2016-17 </vt:lpstr>
      <vt:lpstr>DEPARTMENTAL ACTIVITIES</vt:lpstr>
      <vt:lpstr>Slide 9</vt:lpstr>
      <vt:lpstr>ACTIVITIES CONT …</vt:lpstr>
      <vt:lpstr>ACTIVITIES AT A GLANCE</vt:lpstr>
      <vt:lpstr>STUDENT RESULTS &amp; ACHIEVEMENTS </vt:lpstr>
      <vt:lpstr>DEPARTMENTAL ACHIEVEMENT</vt:lpstr>
      <vt:lpstr>HIGHER EDUCATION/MEMBERSHIP IN DEPARTMENT</vt:lpstr>
      <vt:lpstr>Future Plans – Placement Assistance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260</cp:revision>
  <dcterms:created xsi:type="dcterms:W3CDTF">2016-11-21T04:48:23Z</dcterms:created>
  <dcterms:modified xsi:type="dcterms:W3CDTF">2017-07-25T06:23:12Z</dcterms:modified>
</cp:coreProperties>
</file>