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5" r:id="rId2"/>
    <p:sldId id="256" r:id="rId3"/>
    <p:sldId id="257" r:id="rId4"/>
    <p:sldId id="258" r:id="rId5"/>
    <p:sldId id="259" r:id="rId6"/>
    <p:sldId id="276" r:id="rId7"/>
    <p:sldId id="264" r:id="rId8"/>
    <p:sldId id="263" r:id="rId9"/>
    <p:sldId id="267" r:id="rId10"/>
    <p:sldId id="268" r:id="rId11"/>
    <p:sldId id="269" r:id="rId12"/>
    <p:sldId id="270"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4620D-8495-4F2E-BF03-37AD5A54A7B7}" type="datetimeFigureOut">
              <a:rPr lang="en-US" smtClean="0"/>
              <a:pPr/>
              <a:t>12/24/2015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BC3A4B-3561-4DBC-9214-6110A446832C}" type="slidenum">
              <a:rPr lang="en-US" smtClean="0"/>
              <a:pPr/>
              <a:t>‹#›</a:t>
            </a:fld>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4620D-8495-4F2E-BF03-37AD5A54A7B7}" type="datetimeFigureOut">
              <a:rPr lang="en-US" smtClean="0"/>
              <a:pPr/>
              <a:t>12/24/2015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C3A4B-3561-4DBC-9214-6110A44683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p:cNvPicPr>
            <a:picLocks noChangeAspect="1"/>
          </p:cNvPicPr>
          <p:nvPr/>
        </p:nvPicPr>
        <p:blipFill>
          <a:blip r:embed="rId2" cstate="print"/>
          <a:stretch>
            <a:fillRect/>
          </a:stretch>
        </p:blipFill>
        <p:spPr>
          <a:xfrm>
            <a:off x="0" y="0"/>
            <a:ext cx="9144000" cy="1981200"/>
          </a:xfrm>
          <a:prstGeom prst="rect">
            <a:avLst/>
          </a:prstGeom>
          <a:noFill/>
          <a:ln>
            <a:noFill/>
          </a:ln>
        </p:spPr>
      </p:pic>
      <p:sp>
        <p:nvSpPr>
          <p:cNvPr id="6" name="Rectangle 5"/>
          <p:cNvSpPr/>
          <p:nvPr/>
        </p:nvSpPr>
        <p:spPr>
          <a:xfrm>
            <a:off x="0" y="2057400"/>
            <a:ext cx="9144000" cy="5176802"/>
          </a:xfrm>
          <a:prstGeom prst="rect">
            <a:avLst/>
          </a:prstGeom>
        </p:spPr>
        <p:txBody>
          <a:bodyPr wrap="square">
            <a:spAutoFit/>
          </a:bodyPr>
          <a:lstStyle/>
          <a:p>
            <a:pPr marL="342900" lvl="0" indent="-342900" algn="ctr">
              <a:spcBef>
                <a:spcPct val="20000"/>
              </a:spcBef>
              <a:defRPr/>
            </a:pPr>
            <a:r>
              <a:rPr lang="en-US" sz="2800" b="1" dirty="0" smtClean="0">
                <a:solidFill>
                  <a:srgbClr val="FF0000"/>
                </a:solidFill>
                <a:latin typeface="Times New Roman" pitchFamily="18" charset="0"/>
                <a:cs typeface="Times New Roman" pitchFamily="18" charset="0"/>
              </a:rPr>
              <a:t>H</a:t>
            </a:r>
            <a:r>
              <a:rPr lang="en-US" sz="2800" b="1" dirty="0" smtClean="0">
                <a:solidFill>
                  <a:srgbClr val="FF0000"/>
                </a:solidFill>
                <a:latin typeface="Times New Roman" pitchFamily="18" charset="0"/>
                <a:cs typeface="Times New Roman" pitchFamily="18" charset="0"/>
              </a:rPr>
              <a:t>EAT EXCHANGER</a:t>
            </a:r>
          </a:p>
          <a:p>
            <a:pPr marL="342900" lvl="0" indent="-342900" algn="ctr">
              <a:spcBef>
                <a:spcPct val="20000"/>
              </a:spcBef>
              <a:defRPr/>
            </a:pPr>
            <a:r>
              <a:rPr lang="en-US" sz="2800" b="1" dirty="0" smtClean="0">
                <a:solidFill>
                  <a:srgbClr val="FF0000"/>
                </a:solidFill>
                <a:latin typeface="Times New Roman" pitchFamily="18" charset="0"/>
                <a:cs typeface="Times New Roman" pitchFamily="18" charset="0"/>
              </a:rPr>
              <a:t>SUBMITTED TO:  </a:t>
            </a:r>
            <a:r>
              <a:rPr lang="en-US" sz="2800" b="1" dirty="0" err="1" smtClean="0">
                <a:solidFill>
                  <a:srgbClr val="FF0000"/>
                </a:solidFill>
                <a:latin typeface="Times New Roman" pitchFamily="18" charset="0"/>
                <a:cs typeface="Times New Roman" pitchFamily="18" charset="0"/>
              </a:rPr>
              <a:t>Er</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Akash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Rana</a:t>
            </a:r>
            <a:r>
              <a:rPr lang="en-US" sz="2800" b="1" dirty="0" smtClean="0">
                <a:solidFill>
                  <a:srgbClr val="FF0000"/>
                </a:solidFill>
                <a:latin typeface="Times New Roman" pitchFamily="18" charset="0"/>
                <a:cs typeface="Times New Roman" pitchFamily="18" charset="0"/>
              </a:rPr>
              <a:t>(HOD)</a:t>
            </a:r>
          </a:p>
          <a:p>
            <a:pPr marL="342900" lvl="0" indent="-342900" algn="ctr">
              <a:spcBef>
                <a:spcPct val="20000"/>
              </a:spcBef>
              <a:defRPr/>
            </a:pPr>
            <a:r>
              <a:rPr lang="en-US" sz="2800" b="1" dirty="0" smtClean="0">
                <a:solidFill>
                  <a:srgbClr val="FF0000"/>
                </a:solidFill>
                <a:latin typeface="Times New Roman" pitchFamily="18" charset="0"/>
                <a:cs typeface="Times New Roman" pitchFamily="18" charset="0"/>
              </a:rPr>
              <a:t>Department of Petroleum</a:t>
            </a:r>
          </a:p>
          <a:p>
            <a:pPr marL="342900" lvl="0" indent="-342900" algn="ctr">
              <a:spcBef>
                <a:spcPct val="20000"/>
              </a:spcBef>
              <a:defRPr/>
            </a:pPr>
            <a:r>
              <a:rPr lang="en-US" sz="2800" b="1" dirty="0" smtClean="0">
                <a:solidFill>
                  <a:srgbClr val="FF0000"/>
                </a:solidFill>
                <a:latin typeface="Times New Roman" pitchFamily="18" charset="0"/>
                <a:cs typeface="Times New Roman" pitchFamily="18" charset="0"/>
              </a:rPr>
              <a:t>SUBMITTED BY: </a:t>
            </a:r>
            <a:r>
              <a:rPr lang="en-US" sz="2800" b="1" dirty="0" err="1" smtClean="0">
                <a:solidFill>
                  <a:srgbClr val="FF0000"/>
                </a:solidFill>
                <a:latin typeface="Times New Roman" pitchFamily="18" charset="0"/>
                <a:cs typeface="Times New Roman" pitchFamily="18" charset="0"/>
              </a:rPr>
              <a:t>Inzamam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Ul</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Haque</a:t>
            </a:r>
            <a:endParaRPr lang="en-US" sz="2800" b="1" dirty="0" smtClean="0">
              <a:solidFill>
                <a:srgbClr val="FF0000"/>
              </a:solidFill>
              <a:latin typeface="Times New Roman" pitchFamily="18" charset="0"/>
              <a:cs typeface="Times New Roman" pitchFamily="18" charset="0"/>
            </a:endParaRPr>
          </a:p>
          <a:p>
            <a:pPr marL="342900" lvl="0" indent="-342900" algn="ctr">
              <a:spcBef>
                <a:spcPct val="20000"/>
              </a:spcBef>
              <a:defRPr/>
            </a:pP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Mirza</a:t>
            </a:r>
            <a:r>
              <a:rPr lang="en-US" sz="2800" b="1" dirty="0" smtClean="0">
                <a:solidFill>
                  <a:srgbClr val="FF0000"/>
                </a:solidFill>
                <a:latin typeface="Times New Roman" pitchFamily="18" charset="0"/>
                <a:cs typeface="Times New Roman" pitchFamily="18" charset="0"/>
              </a:rPr>
              <a:t> Abdul </a:t>
            </a:r>
            <a:r>
              <a:rPr lang="en-US" sz="2800" b="1" dirty="0" err="1" smtClean="0">
                <a:solidFill>
                  <a:srgbClr val="FF0000"/>
                </a:solidFill>
                <a:latin typeface="Times New Roman" pitchFamily="18" charset="0"/>
                <a:cs typeface="Times New Roman" pitchFamily="18" charset="0"/>
              </a:rPr>
              <a:t>Raheman</a:t>
            </a:r>
            <a:endParaRPr lang="en-US" sz="2800" b="1" dirty="0" smtClean="0">
              <a:solidFill>
                <a:srgbClr val="FF0000"/>
              </a:solidFill>
              <a:latin typeface="Times New Roman" pitchFamily="18" charset="0"/>
              <a:cs typeface="Times New Roman" pitchFamily="18" charset="0"/>
            </a:endParaRPr>
          </a:p>
          <a:p>
            <a:pPr marL="342900" lvl="0" indent="-342900" algn="ctr">
              <a:spcBef>
                <a:spcPct val="20000"/>
              </a:spcBef>
              <a:defRPr/>
            </a:pP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Mohd</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Shahzar</a:t>
            </a:r>
            <a:endParaRPr lang="en-US" sz="2800" b="1" dirty="0" smtClean="0">
              <a:solidFill>
                <a:srgbClr val="FF0000"/>
              </a:solidFill>
              <a:latin typeface="Times New Roman" pitchFamily="18" charset="0"/>
              <a:cs typeface="Times New Roman" pitchFamily="18" charset="0"/>
            </a:endParaRPr>
          </a:p>
          <a:p>
            <a:pPr marL="342900" lvl="0" indent="-342900" algn="ctr">
              <a:spcBef>
                <a:spcPct val="20000"/>
              </a:spcBef>
              <a:defRPr/>
            </a:pP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Chisti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Tahir</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Husen</a:t>
            </a:r>
            <a:endParaRPr lang="en-US" sz="2800" b="1" dirty="0" smtClean="0">
              <a:solidFill>
                <a:srgbClr val="FF0000"/>
              </a:solidFill>
              <a:latin typeface="Times New Roman" pitchFamily="18" charset="0"/>
              <a:cs typeface="Times New Roman" pitchFamily="18" charset="0"/>
            </a:endParaRPr>
          </a:p>
          <a:p>
            <a:pPr marL="342900" lvl="0" indent="-342900" algn="ctr">
              <a:spcBef>
                <a:spcPct val="20000"/>
              </a:spcBef>
              <a:defRPr/>
            </a:pPr>
            <a:r>
              <a:rPr lang="en-US" sz="2800" b="1"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IIIrd</a:t>
            </a:r>
            <a:r>
              <a:rPr lang="en-US" sz="2800" b="1" dirty="0" smtClean="0">
                <a:solidFill>
                  <a:srgbClr val="FF0000"/>
                </a:solidFill>
                <a:latin typeface="Times New Roman" pitchFamily="18" charset="0"/>
                <a:cs typeface="Times New Roman" pitchFamily="18" charset="0"/>
              </a:rPr>
              <a:t> Year)</a:t>
            </a:r>
            <a:endParaRPr lang="en-US" sz="2800" b="1" dirty="0" smtClean="0">
              <a:solidFill>
                <a:srgbClr val="FF0000"/>
              </a:solidFill>
              <a:latin typeface="Times New Roman" pitchFamily="18" charset="0"/>
              <a:cs typeface="Times New Roman" pitchFamily="18" charset="0"/>
            </a:endParaRPr>
          </a:p>
          <a:p>
            <a:pPr marL="342900" lvl="0" indent="-342900" algn="ctr">
              <a:spcBef>
                <a:spcPct val="20000"/>
              </a:spcBef>
              <a:defRPr/>
            </a:pPr>
            <a:endParaRPr lang="en-US" sz="2800" b="1" dirty="0" smtClean="0">
              <a:solidFill>
                <a:srgbClr val="FF0000"/>
              </a:solidFill>
              <a:latin typeface="Times New Roman" pitchFamily="18" charset="0"/>
              <a:cs typeface="Times New Roman" pitchFamily="18" charset="0"/>
            </a:endParaRPr>
          </a:p>
          <a:p>
            <a:pPr marL="342900" lvl="0" indent="-342900" algn="ctr">
              <a:spcBef>
                <a:spcPct val="20000"/>
              </a:spcBef>
              <a:defRPr/>
            </a:pPr>
            <a:endParaRPr lang="en-US" sz="2800" b="1" dirty="0" smtClean="0">
              <a:solidFill>
                <a:srgbClr val="FF000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a:t>Fluid heat exchangers</a:t>
            </a:r>
            <a:br>
              <a:rPr lang="en-US" b="1" dirty="0"/>
            </a:br>
            <a:endParaRPr lang="en-US" dirty="0"/>
          </a:p>
        </p:txBody>
      </p:sp>
      <p:sp>
        <p:nvSpPr>
          <p:cNvPr id="3" name="Content Placeholder 2"/>
          <p:cNvSpPr>
            <a:spLocks noGrp="1"/>
          </p:cNvSpPr>
          <p:nvPr>
            <p:ph idx="1"/>
          </p:nvPr>
        </p:nvSpPr>
        <p:spPr/>
        <p:txBody>
          <a:bodyPr/>
          <a:lstStyle/>
          <a:p>
            <a:r>
              <a:rPr lang="en-US" dirty="0"/>
              <a:t>This is a heat exchanger with a gas passing upwards through a shower of fluid (often water), and the fluid is then taken elsewhere before being cooled. This is commonly used for cooling gases whilst also removing certain impurities, thus solving two problems at once. </a:t>
            </a: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a:t>Waste Heat Recovery Units</a:t>
            </a:r>
            <a:br>
              <a:rPr lang="en-US" b="1" dirty="0"/>
            </a:br>
            <a:endParaRPr lang="en-US" dirty="0"/>
          </a:p>
        </p:txBody>
      </p:sp>
      <p:sp>
        <p:nvSpPr>
          <p:cNvPr id="3" name="Content Placeholder 2"/>
          <p:cNvSpPr>
            <a:spLocks noGrp="1"/>
          </p:cNvSpPr>
          <p:nvPr>
            <p:ph idx="1"/>
          </p:nvPr>
        </p:nvSpPr>
        <p:spPr/>
        <p:txBody>
          <a:bodyPr/>
          <a:lstStyle/>
          <a:p>
            <a:r>
              <a:rPr lang="en-US" dirty="0"/>
              <a:t>A Waste Heat Recovery Unit (WHRU) is a heat exchanger that recovers heat from a hot gas stream while transferring it to a working medium, typically water or oils. The hot gas stream can be the exhaust gas from a gas turbine or a diesel engine or a waste gas from industry or refinery.</a:t>
            </a: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731838"/>
          </a:xfrm>
        </p:spPr>
        <p:txBody>
          <a:bodyPr>
            <a:normAutofit fontScale="90000"/>
          </a:bodyPr>
          <a:lstStyle/>
          <a:p>
            <a:r>
              <a:rPr lang="en-US" b="1" dirty="0"/>
              <a:t>Dynamic scraped surface heat exchanger</a:t>
            </a:r>
            <a:br>
              <a:rPr lang="en-US" b="1" dirty="0"/>
            </a:br>
            <a:endParaRPr lang="en-US" dirty="0"/>
          </a:p>
        </p:txBody>
      </p:sp>
      <p:sp>
        <p:nvSpPr>
          <p:cNvPr id="3" name="Content Placeholder 2"/>
          <p:cNvSpPr>
            <a:spLocks noGrp="1"/>
          </p:cNvSpPr>
          <p:nvPr>
            <p:ph idx="1"/>
          </p:nvPr>
        </p:nvSpPr>
        <p:spPr>
          <a:xfrm>
            <a:off x="457200" y="1905000"/>
            <a:ext cx="8229600" cy="4525963"/>
          </a:xfrm>
        </p:spPr>
        <p:txBody>
          <a:bodyPr/>
          <a:lstStyle/>
          <a:p>
            <a:r>
              <a:rPr lang="en-US" dirty="0"/>
              <a:t>Another type of heat exchanger is called "(dynamic) scraped surface heat exchanger". This is mainly used for heating or cooling with high-viscosity products, </a:t>
            </a:r>
            <a:r>
              <a:rPr lang="en-US" dirty="0" smtClean="0"/>
              <a:t>crystallization processes</a:t>
            </a:r>
            <a:r>
              <a:rPr lang="en-US" dirty="0"/>
              <a:t>, evaporation and high-fouling applications.</a:t>
            </a:r>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4114800"/>
          </a:xfrm>
        </p:spPr>
        <p:txBody>
          <a:bodyPr>
            <a:normAutofit/>
          </a:bodyPr>
          <a:lstStyle/>
          <a:p>
            <a:r>
              <a:rPr lang="en-US" sz="9600" dirty="0" smtClean="0">
                <a:latin typeface="Algerian" pitchFamily="82" charset="0"/>
              </a:rPr>
              <a:t>THANK YOU</a:t>
            </a:r>
            <a:endParaRPr lang="en-US" sz="9600" dirty="0">
              <a:latin typeface="Algerian" pitchFamily="82" charset="0"/>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1447801"/>
          </a:xfrm>
        </p:spPr>
        <p:txBody>
          <a:bodyPr>
            <a:normAutofit/>
          </a:bodyPr>
          <a:lstStyle/>
          <a:p>
            <a:r>
              <a:rPr lang="en-US" dirty="0"/>
              <a:t>Heat exchanger</a:t>
            </a:r>
            <a:br>
              <a:rPr lang="en-US" dirty="0"/>
            </a:br>
            <a:endParaRPr lang="en-US" dirty="0"/>
          </a:p>
        </p:txBody>
      </p:sp>
      <p:sp>
        <p:nvSpPr>
          <p:cNvPr id="3" name="Subtitle 2"/>
          <p:cNvSpPr>
            <a:spLocks noGrp="1"/>
          </p:cNvSpPr>
          <p:nvPr>
            <p:ph type="subTitle" idx="1"/>
          </p:nvPr>
        </p:nvSpPr>
        <p:spPr>
          <a:xfrm>
            <a:off x="381000" y="1447800"/>
            <a:ext cx="8763000" cy="5410200"/>
          </a:xfrm>
        </p:spPr>
        <p:txBody>
          <a:bodyPr>
            <a:normAutofit/>
          </a:bodyPr>
          <a:lstStyle/>
          <a:p>
            <a:pPr algn="just">
              <a:buFont typeface="Arial" pitchFamily="34" charset="0"/>
              <a:buChar char="•"/>
            </a:pPr>
            <a:r>
              <a:rPr lang="en-US" dirty="0">
                <a:solidFill>
                  <a:schemeClr val="tx1"/>
                </a:solidFill>
              </a:rPr>
              <a:t>A heat exchanger is a piece of equipment </a:t>
            </a:r>
            <a:r>
              <a:rPr lang="en-US" dirty="0" smtClean="0">
                <a:solidFill>
                  <a:schemeClr val="tx1"/>
                </a:solidFill>
              </a:rPr>
              <a:t>   built </a:t>
            </a:r>
            <a:r>
              <a:rPr lang="en-US" dirty="0">
                <a:solidFill>
                  <a:schemeClr val="tx1"/>
                </a:solidFill>
              </a:rPr>
              <a:t>for </a:t>
            </a:r>
            <a:r>
              <a:rPr lang="en-US" dirty="0" smtClean="0">
                <a:solidFill>
                  <a:schemeClr val="tx1"/>
                </a:solidFill>
              </a:rPr>
              <a:t>efficient</a:t>
            </a:r>
            <a:r>
              <a:rPr lang="en-US" dirty="0">
                <a:solidFill>
                  <a:schemeClr val="tx1"/>
                </a:solidFill>
              </a:rPr>
              <a:t> heat transfer from one medium </a:t>
            </a:r>
            <a:r>
              <a:rPr lang="en-US" dirty="0" smtClean="0">
                <a:solidFill>
                  <a:schemeClr val="tx1"/>
                </a:solidFill>
              </a:rPr>
              <a:t>to another medium. It is widely use in</a:t>
            </a:r>
          </a:p>
          <a:p>
            <a:pPr algn="just">
              <a:buFont typeface="Arial" pitchFamily="34" charset="0"/>
              <a:buChar char="•"/>
            </a:pPr>
            <a:r>
              <a:rPr lang="en-US" dirty="0">
                <a:solidFill>
                  <a:schemeClr val="tx1"/>
                </a:solidFill>
              </a:rPr>
              <a:t> space </a:t>
            </a:r>
            <a:r>
              <a:rPr lang="en-US" dirty="0" smtClean="0">
                <a:solidFill>
                  <a:schemeClr val="tx1"/>
                </a:solidFill>
              </a:rPr>
              <a:t>heating,</a:t>
            </a:r>
          </a:p>
          <a:p>
            <a:pPr algn="just">
              <a:buFont typeface="Arial" pitchFamily="34" charset="0"/>
              <a:buChar char="•"/>
            </a:pPr>
            <a:r>
              <a:rPr lang="en-US" dirty="0">
                <a:solidFill>
                  <a:schemeClr val="tx1"/>
                </a:solidFill>
              </a:rPr>
              <a:t> power </a:t>
            </a:r>
            <a:r>
              <a:rPr lang="en-US" dirty="0" smtClean="0">
                <a:solidFill>
                  <a:schemeClr val="tx1"/>
                </a:solidFill>
              </a:rPr>
              <a:t>plants,</a:t>
            </a:r>
          </a:p>
          <a:p>
            <a:pPr algn="just">
              <a:buFont typeface="Arial" pitchFamily="34" charset="0"/>
              <a:buChar char="•"/>
            </a:pPr>
            <a:r>
              <a:rPr lang="en-US" dirty="0">
                <a:solidFill>
                  <a:schemeClr val="tx1"/>
                </a:solidFill>
              </a:rPr>
              <a:t> chemical plants</a:t>
            </a:r>
            <a:r>
              <a:rPr lang="en-US" dirty="0" smtClean="0">
                <a:solidFill>
                  <a:schemeClr val="tx1"/>
                </a:solidFill>
              </a:rPr>
              <a:t>,</a:t>
            </a:r>
          </a:p>
          <a:p>
            <a:pPr algn="just">
              <a:buFont typeface="Arial" pitchFamily="34" charset="0"/>
              <a:buChar char="•"/>
            </a:pPr>
            <a:r>
              <a:rPr lang="en-US" dirty="0">
                <a:solidFill>
                  <a:schemeClr val="tx1"/>
                </a:solidFill>
              </a:rPr>
              <a:t> petrochemical plants</a:t>
            </a:r>
            <a:r>
              <a:rPr lang="en-US" dirty="0" smtClean="0">
                <a:solidFill>
                  <a:schemeClr val="tx1"/>
                </a:solidFill>
              </a:rPr>
              <a:t>,</a:t>
            </a:r>
          </a:p>
          <a:p>
            <a:pPr algn="just">
              <a:buFont typeface="Arial" pitchFamily="34" charset="0"/>
              <a:buChar char="•"/>
            </a:pPr>
            <a:r>
              <a:rPr lang="en-US" dirty="0">
                <a:solidFill>
                  <a:schemeClr val="tx1"/>
                </a:solidFill>
              </a:rPr>
              <a:t> petroleum refineries</a:t>
            </a:r>
            <a:r>
              <a:rPr lang="en-US" dirty="0" smtClean="0">
                <a:solidFill>
                  <a:schemeClr val="tx1"/>
                </a:solidFill>
              </a:rPr>
              <a:t>,</a:t>
            </a:r>
          </a:p>
          <a:p>
            <a:pPr algn="just">
              <a:buFont typeface="Arial" pitchFamily="34" charset="0"/>
              <a:buChar char="•"/>
            </a:pPr>
            <a:r>
              <a:rPr lang="en-US" dirty="0">
                <a:solidFill>
                  <a:schemeClr val="tx1"/>
                </a:solidFill>
              </a:rPr>
              <a:t> natural gas </a:t>
            </a:r>
            <a:r>
              <a:rPr lang="en-US" dirty="0" smtClean="0">
                <a:solidFill>
                  <a:schemeClr val="tx1"/>
                </a:solidFill>
              </a:rPr>
              <a:t>processing.</a:t>
            </a:r>
            <a:r>
              <a:rPr lang="en-US" dirty="0"/>
              <a:t> </a:t>
            </a: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a:t>Types of heat exchangers</a:t>
            </a:r>
            <a:br>
              <a:rPr lang="en-US" dirty="0"/>
            </a:br>
            <a:endParaRPr lang="en-US" dirty="0"/>
          </a:p>
        </p:txBody>
      </p:sp>
      <p:sp>
        <p:nvSpPr>
          <p:cNvPr id="3" name="Content Placeholder 2"/>
          <p:cNvSpPr>
            <a:spLocks noGrp="1"/>
          </p:cNvSpPr>
          <p:nvPr>
            <p:ph idx="1"/>
          </p:nvPr>
        </p:nvSpPr>
        <p:spPr>
          <a:xfrm>
            <a:off x="914400" y="1600200"/>
            <a:ext cx="8229600" cy="4525963"/>
          </a:xfrm>
        </p:spPr>
        <p:txBody>
          <a:bodyPr>
            <a:normAutofit/>
          </a:bodyPr>
          <a:lstStyle/>
          <a:p>
            <a:r>
              <a:rPr lang="en-US" dirty="0" smtClean="0"/>
              <a:t>Double </a:t>
            </a:r>
            <a:r>
              <a:rPr lang="en-US" dirty="0"/>
              <a:t>pipe heat </a:t>
            </a:r>
            <a:r>
              <a:rPr lang="en-US" dirty="0" smtClean="0"/>
              <a:t>exchanger</a:t>
            </a:r>
            <a:endParaRPr lang="en-US" dirty="0"/>
          </a:p>
          <a:p>
            <a:r>
              <a:rPr lang="en-US" dirty="0" smtClean="0"/>
              <a:t>Shell </a:t>
            </a:r>
            <a:r>
              <a:rPr lang="en-US" dirty="0"/>
              <a:t>and tube heat </a:t>
            </a:r>
            <a:r>
              <a:rPr lang="en-US" dirty="0" smtClean="0"/>
              <a:t>exchanger</a:t>
            </a:r>
            <a:endParaRPr lang="en-US" dirty="0"/>
          </a:p>
          <a:p>
            <a:r>
              <a:rPr lang="en-US" dirty="0" smtClean="0"/>
              <a:t>Plate </a:t>
            </a:r>
            <a:r>
              <a:rPr lang="en-US" dirty="0"/>
              <a:t>and shell heat </a:t>
            </a:r>
            <a:r>
              <a:rPr lang="en-US" dirty="0" smtClean="0"/>
              <a:t>exchanger</a:t>
            </a:r>
            <a:endParaRPr lang="en-US" dirty="0"/>
          </a:p>
          <a:p>
            <a:r>
              <a:rPr lang="en-US" dirty="0" smtClean="0"/>
              <a:t>Pillow </a:t>
            </a:r>
            <a:r>
              <a:rPr lang="en-US" dirty="0"/>
              <a:t>plate heat </a:t>
            </a:r>
            <a:r>
              <a:rPr lang="en-US" dirty="0" smtClean="0"/>
              <a:t>exchanger</a:t>
            </a:r>
            <a:endParaRPr lang="en-US" dirty="0"/>
          </a:p>
          <a:p>
            <a:r>
              <a:rPr lang="en-US" dirty="0" smtClean="0"/>
              <a:t>Fluid </a:t>
            </a:r>
            <a:r>
              <a:rPr lang="en-US" dirty="0"/>
              <a:t>heat </a:t>
            </a:r>
            <a:r>
              <a:rPr lang="en-US" dirty="0" smtClean="0"/>
              <a:t>exchangers</a:t>
            </a:r>
            <a:endParaRPr lang="en-US" dirty="0"/>
          </a:p>
          <a:p>
            <a:r>
              <a:rPr lang="en-US" dirty="0" smtClean="0"/>
              <a:t>Waste </a:t>
            </a:r>
            <a:r>
              <a:rPr lang="en-US" dirty="0"/>
              <a:t>Heat Recovery </a:t>
            </a:r>
            <a:r>
              <a:rPr lang="en-US" dirty="0" smtClean="0"/>
              <a:t>Units</a:t>
            </a:r>
            <a:endParaRPr lang="en-US" dirty="0"/>
          </a:p>
          <a:p>
            <a:r>
              <a:rPr lang="en-US" dirty="0" smtClean="0"/>
              <a:t>Dynamic </a:t>
            </a:r>
            <a:r>
              <a:rPr lang="en-US" dirty="0"/>
              <a:t>scraped surface heat </a:t>
            </a:r>
            <a:r>
              <a:rPr lang="en-US" dirty="0" smtClean="0"/>
              <a:t>exchanger</a:t>
            </a:r>
            <a:endParaRPr lang="en-US" dirty="0"/>
          </a:p>
          <a:p>
            <a:pPr>
              <a:buNone/>
            </a:pPr>
            <a:endParaRPr lang="en-US" dirty="0"/>
          </a:p>
          <a:p>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Double pipe heat exchanger</a:t>
            </a:r>
            <a:br>
              <a:rPr lang="en-US" b="1" dirty="0"/>
            </a:br>
            <a:endParaRPr lang="en-US" dirty="0"/>
          </a:p>
        </p:txBody>
      </p:sp>
      <p:sp>
        <p:nvSpPr>
          <p:cNvPr id="3" name="Content Placeholder 2"/>
          <p:cNvSpPr>
            <a:spLocks noGrp="1"/>
          </p:cNvSpPr>
          <p:nvPr>
            <p:ph idx="1"/>
          </p:nvPr>
        </p:nvSpPr>
        <p:spPr>
          <a:xfrm>
            <a:off x="457200" y="1219200"/>
            <a:ext cx="8229600" cy="4906963"/>
          </a:xfrm>
        </p:spPr>
        <p:txBody>
          <a:bodyPr/>
          <a:lstStyle/>
          <a:p>
            <a:pPr>
              <a:buNone/>
            </a:pPr>
            <a:r>
              <a:rPr lang="en-US" dirty="0" smtClean="0"/>
              <a:t>    Double </a:t>
            </a:r>
            <a:r>
              <a:rPr lang="en-US" dirty="0"/>
              <a:t>pipe heat exchangers are the simplest exchangers used in industries</a:t>
            </a:r>
            <a:r>
              <a:rPr lang="en-US" dirty="0" smtClean="0"/>
              <a:t>.</a:t>
            </a:r>
          </a:p>
          <a:p>
            <a:pPr>
              <a:buNone/>
            </a:pPr>
            <a:endParaRPr lang="en-US" dirty="0" smtClean="0"/>
          </a:p>
          <a:p>
            <a:pPr>
              <a:buNone/>
            </a:pPr>
            <a:r>
              <a:rPr lang="en-US" dirty="0" smtClean="0"/>
              <a:t>   </a:t>
            </a:r>
            <a:r>
              <a:rPr lang="en-US" dirty="0"/>
              <a:t>On one hand, these heat exchangers are cheap for both design and maintenance, making them a </a:t>
            </a:r>
            <a:r>
              <a:rPr lang="en-US" dirty="0" smtClean="0"/>
              <a:t>good choice for small industries. </a:t>
            </a:r>
            <a:endParaRPr lang="en-US"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b="1" dirty="0"/>
              <a:t>Shell and tube heat exchanger</a:t>
            </a:r>
            <a:br>
              <a:rPr lang="en-US" b="1" dirty="0"/>
            </a:br>
            <a:endParaRPr lang="en-US" dirty="0"/>
          </a:p>
        </p:txBody>
      </p:sp>
      <p:pic>
        <p:nvPicPr>
          <p:cNvPr id="4" name="Picture 2" descr="http://upload.wikimedia.org/wikipedia/commons/c/cd/Straight-tube_heat_exchanger_1-pass.PNG"/>
          <p:cNvPicPr>
            <a:picLocks noGrp="1" noChangeAspect="1" noChangeArrowheads="1"/>
          </p:cNvPicPr>
          <p:nvPr>
            <p:ph idx="1"/>
          </p:nvPr>
        </p:nvPicPr>
        <p:blipFill>
          <a:blip r:embed="rId2"/>
          <a:srcRect/>
          <a:stretch>
            <a:fillRect/>
          </a:stretch>
        </p:blipFill>
        <p:spPr bwMode="auto">
          <a:xfrm>
            <a:off x="762000" y="1304226"/>
            <a:ext cx="7543800" cy="5020374"/>
          </a:xfrm>
          <a:prstGeom prst="rect">
            <a:avLst/>
          </a:prstGeom>
          <a:noFill/>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rmAutofit fontScale="90000"/>
          </a:bodyPr>
          <a:lstStyle/>
          <a:p>
            <a:pPr algn="l"/>
            <a:r>
              <a:rPr lang="en-US" sz="3600" b="1" dirty="0" smtClean="0"/>
              <a:t>                  </a:t>
            </a:r>
            <a:r>
              <a:rPr lang="en-US" sz="3200" b="1" dirty="0" smtClean="0"/>
              <a:t> </a:t>
            </a:r>
            <a:r>
              <a:rPr lang="en-US" sz="4000" b="1" dirty="0" smtClean="0"/>
              <a:t>Shell and tube heat exchanger </a:t>
            </a:r>
            <a:r>
              <a:rPr lang="en-US" sz="3600" dirty="0" smtClean="0"/>
              <a:t/>
            </a:r>
            <a:br>
              <a:rPr lang="en-US" sz="3600" dirty="0" smtClean="0"/>
            </a:br>
            <a:r>
              <a:rPr lang="en-US" sz="3600" dirty="0" smtClean="0"/>
              <a:t/>
            </a:r>
            <a:br>
              <a:rPr lang="en-US" sz="3600" dirty="0" smtClean="0"/>
            </a:br>
            <a:r>
              <a:rPr lang="en-US" sz="3600" dirty="0" smtClean="0"/>
              <a:t>Shell and tube heat exchangers consist of a series of tubes. One set of these tubes contains the fluid that must be either heated or cooled.</a:t>
            </a:r>
            <a:br>
              <a:rPr lang="en-US" sz="3600" dirty="0" smtClean="0"/>
            </a:br>
            <a:r>
              <a:rPr lang="en-US" sz="3600" dirty="0" smtClean="0"/>
              <a:t/>
            </a:r>
            <a:br>
              <a:rPr lang="en-US" sz="3600" dirty="0" smtClean="0"/>
            </a:br>
            <a:r>
              <a:rPr lang="en-US" sz="3600" dirty="0" smtClean="0"/>
              <a:t>The second fluid runs over the tubes that are being heated or cooled so that it can either provide the heat or absorb the heat required. A set of tubes is called the tube bundle and can be made up of several types of tubes: plain, longitudinally finned</a:t>
            </a:r>
            <a:r>
              <a:rPr lang="en-US" sz="3200" dirty="0" smtClean="0"/>
              <a:t>.</a:t>
            </a:r>
            <a:br>
              <a:rPr lang="en-US" sz="3200" dirty="0" smtClean="0"/>
            </a:br>
            <a:endParaRPr lang="en-US" sz="3200" dirty="0"/>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File:Plate frame 2.png"/>
          <p:cNvPicPr>
            <a:picLocks noChangeAspect="1" noChangeArrowheads="1"/>
          </p:cNvPicPr>
          <p:nvPr/>
        </p:nvPicPr>
        <p:blipFill>
          <a:blip r:embed="rId2"/>
          <a:srcRect/>
          <a:stretch>
            <a:fillRect/>
          </a:stretch>
        </p:blipFill>
        <p:spPr bwMode="auto">
          <a:xfrm>
            <a:off x="685800" y="1524000"/>
            <a:ext cx="7467600" cy="4419600"/>
          </a:xfrm>
          <a:prstGeom prst="rect">
            <a:avLst/>
          </a:prstGeom>
          <a:noFill/>
        </p:spPr>
      </p:pic>
      <p:sp>
        <p:nvSpPr>
          <p:cNvPr id="3" name="Title 2"/>
          <p:cNvSpPr>
            <a:spLocks noGrp="1"/>
          </p:cNvSpPr>
          <p:nvPr>
            <p:ph type="title"/>
          </p:nvPr>
        </p:nvSpPr>
        <p:spPr/>
        <p:txBody>
          <a:bodyPr/>
          <a:lstStyle/>
          <a:p>
            <a:r>
              <a:rPr lang="en-US" b="1" dirty="0" smtClean="0"/>
              <a:t>Plate and shell heat exchanger</a:t>
            </a:r>
            <a:endParaRPr lang="en-US"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Plate and shell heat exchanger</a:t>
            </a:r>
          </a:p>
        </p:txBody>
      </p:sp>
      <p:sp>
        <p:nvSpPr>
          <p:cNvPr id="3" name="Content Placeholder 2"/>
          <p:cNvSpPr>
            <a:spLocks noGrp="1"/>
          </p:cNvSpPr>
          <p:nvPr>
            <p:ph idx="1"/>
          </p:nvPr>
        </p:nvSpPr>
        <p:spPr/>
        <p:txBody>
          <a:bodyPr/>
          <a:lstStyle/>
          <a:p>
            <a:r>
              <a:rPr lang="en-US" dirty="0"/>
              <a:t>A third type of heat exchanger is a plate and shell heat exchanger, which combines plate heat exchanger with shell and tube heat exchanger technologies. </a:t>
            </a:r>
            <a:endParaRPr lang="en-US" dirty="0" smtClean="0"/>
          </a:p>
          <a:p>
            <a:r>
              <a:rPr lang="en-US" dirty="0" smtClean="0"/>
              <a:t>The </a:t>
            </a:r>
            <a:r>
              <a:rPr lang="en-US" dirty="0"/>
              <a:t>heart of the heat exchanger contains a fully welded circular plate pack made by pressing and cutting round plates and welding them together.</a:t>
            </a: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Pillow plate heat exchanger</a:t>
            </a:r>
            <a:br>
              <a:rPr lang="en-US" b="1" dirty="0"/>
            </a:br>
            <a:endParaRPr lang="en-US" dirty="0"/>
          </a:p>
        </p:txBody>
      </p:sp>
      <p:sp>
        <p:nvSpPr>
          <p:cNvPr id="3" name="Content Placeholder 2"/>
          <p:cNvSpPr>
            <a:spLocks noGrp="1"/>
          </p:cNvSpPr>
          <p:nvPr>
            <p:ph idx="1"/>
          </p:nvPr>
        </p:nvSpPr>
        <p:spPr/>
        <p:txBody>
          <a:bodyPr/>
          <a:lstStyle/>
          <a:p>
            <a:r>
              <a:rPr lang="en-US" dirty="0"/>
              <a:t>A pillow plate exchanger is commonly used in the dairy industry for cooling milk in large direct-expansion stainless steel bulk tanks. </a:t>
            </a:r>
            <a:r>
              <a:rPr lang="en-US" dirty="0" smtClean="0"/>
              <a:t>The </a:t>
            </a:r>
            <a:r>
              <a:rPr lang="en-US" dirty="0"/>
              <a:t>pillow plate allows for cooling across nearly the entire surface area of the tank, without gaps that would occur between pipes welded to the exterior of the tank.</a:t>
            </a: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TotalTime>
  <Words>301</Words>
  <Application>Microsoft Office PowerPoint</Application>
  <PresentationFormat>On-screen Show (4:3)</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Heat exchanger </vt:lpstr>
      <vt:lpstr>Types of heat exchangers </vt:lpstr>
      <vt:lpstr>Double pipe heat exchanger </vt:lpstr>
      <vt:lpstr>Shell and tube heat exchanger </vt:lpstr>
      <vt:lpstr>                   Shell and tube heat exchanger   Shell and tube heat exchangers consist of a series of tubes. One set of these tubes contains the fluid that must be either heated or cooled.  The second fluid runs over the tubes that are being heated or cooled so that it can either provide the heat or absorb the heat required. A set of tubes is called the tube bundle and can be made up of several types of tubes: plain, longitudinally finned. </vt:lpstr>
      <vt:lpstr>Plate and shell heat exchanger</vt:lpstr>
      <vt:lpstr>Plate and shell heat exchanger</vt:lpstr>
      <vt:lpstr>Pillow plate heat exchanger </vt:lpstr>
      <vt:lpstr>Fluid heat exchangers </vt:lpstr>
      <vt:lpstr>Waste Heat Recovery Units </vt:lpstr>
      <vt:lpstr>Dynamic scraped surface heat exchanger </vt:lpstr>
      <vt:lpstr>THANK YOU</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exchanger</dc:title>
  <dc:creator>ACER</dc:creator>
  <cp:lastModifiedBy>bu</cp:lastModifiedBy>
  <cp:revision>32</cp:revision>
  <dcterms:created xsi:type="dcterms:W3CDTF">2014-04-28T07:19:51Z</dcterms:created>
  <dcterms:modified xsi:type="dcterms:W3CDTF">2015-12-24T09:54:47Z</dcterms:modified>
</cp:coreProperties>
</file>