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4" r:id="rId4"/>
    <p:sldId id="263" r:id="rId5"/>
    <p:sldId id="262" r:id="rId6"/>
    <p:sldId id="261" r:id="rId7"/>
    <p:sldId id="260" r:id="rId8"/>
    <p:sldId id="259" r:id="rId9"/>
    <p:sldId id="258" r:id="rId10"/>
    <p:sldId id="266" r:id="rId11"/>
    <p:sldId id="267" r:id="rId12"/>
    <p:sldId id="268" r:id="rId13"/>
    <p:sldId id="281" r:id="rId14"/>
    <p:sldId id="269" r:id="rId15"/>
    <p:sldId id="277" r:id="rId16"/>
    <p:sldId id="271" r:id="rId17"/>
    <p:sldId id="280" r:id="rId18"/>
    <p:sldId id="270" r:id="rId19"/>
    <p:sldId id="282" r:id="rId20"/>
    <p:sldId id="283" r:id="rId21"/>
    <p:sldId id="284" r:id="rId22"/>
    <p:sldId id="285" r:id="rId23"/>
    <p:sldId id="286" r:id="rId24"/>
    <p:sldId id="278" r:id="rId25"/>
    <p:sldId id="276" r:id="rId26"/>
    <p:sldId id="274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809" autoAdjust="0"/>
    <p:restoredTop sz="94638" autoAdjust="0"/>
  </p:normalViewPr>
  <p:slideViewPr>
    <p:cSldViewPr>
      <p:cViewPr varScale="1">
        <p:scale>
          <a:sx n="69" d="100"/>
          <a:sy n="69" d="100"/>
        </p:scale>
        <p:origin x="-5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462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F268A1C-F1F8-4504-A550-3101357F7F4F}" type="datetimeFigureOut">
              <a:rPr lang="en-US" smtClean="0"/>
              <a:pPr/>
              <a:t>12/24/2015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6C847D2-1AAB-4133-BDEC-399EFCF0F98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8A1C-F1F8-4504-A550-3101357F7F4F}" type="datetimeFigureOut">
              <a:rPr lang="en-US" smtClean="0"/>
              <a:pPr/>
              <a:t>12/24/2015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847D2-1AAB-4133-BDEC-399EFCF0F98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8A1C-F1F8-4504-A550-3101357F7F4F}" type="datetimeFigureOut">
              <a:rPr lang="en-US" smtClean="0"/>
              <a:pPr/>
              <a:t>12/24/2015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847D2-1AAB-4133-BDEC-399EFCF0F98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8A1C-F1F8-4504-A550-3101357F7F4F}" type="datetimeFigureOut">
              <a:rPr lang="en-US" smtClean="0"/>
              <a:pPr/>
              <a:t>12/24/2015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847D2-1AAB-4133-BDEC-399EFCF0F9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8A1C-F1F8-4504-A550-3101357F7F4F}" type="datetimeFigureOut">
              <a:rPr lang="en-US" smtClean="0"/>
              <a:pPr/>
              <a:t>12/24/2015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847D2-1AAB-4133-BDEC-399EFCF0F9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8A1C-F1F8-4504-A550-3101357F7F4F}" type="datetimeFigureOut">
              <a:rPr lang="en-US" smtClean="0"/>
              <a:pPr/>
              <a:t>12/24/2015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847D2-1AAB-4133-BDEC-399EFCF0F9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8A1C-F1F8-4504-A550-3101357F7F4F}" type="datetimeFigureOut">
              <a:rPr lang="en-US" smtClean="0"/>
              <a:pPr/>
              <a:t>12/24/2015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847D2-1AAB-4133-BDEC-399EFCF0F98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8A1C-F1F8-4504-A550-3101357F7F4F}" type="datetimeFigureOut">
              <a:rPr lang="en-US" smtClean="0"/>
              <a:pPr/>
              <a:t>12/24/2015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847D2-1AAB-4133-BDEC-399EFCF0F98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8A1C-F1F8-4504-A550-3101357F7F4F}" type="datetimeFigureOut">
              <a:rPr lang="en-US" smtClean="0"/>
              <a:pPr/>
              <a:t>12/24/2015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847D2-1AAB-4133-BDEC-399EFCF0F9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8A1C-F1F8-4504-A550-3101357F7F4F}" type="datetimeFigureOut">
              <a:rPr lang="en-US" smtClean="0"/>
              <a:pPr/>
              <a:t>12/24/2015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847D2-1AAB-4133-BDEC-399EFCF0F9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68A1C-F1F8-4504-A550-3101357F7F4F}" type="datetimeFigureOut">
              <a:rPr lang="en-US" smtClean="0"/>
              <a:pPr/>
              <a:t>12/24/2015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847D2-1AAB-4133-BDEC-399EFCF0F9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F268A1C-F1F8-4504-A550-3101357F7F4F}" type="datetimeFigureOut">
              <a:rPr lang="en-US" smtClean="0"/>
              <a:pPr/>
              <a:t>12/24/2015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6C847D2-1AAB-4133-BDEC-399EFCF0F9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petroleum books\REFINERY\bhagwant-university 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57200"/>
            <a:ext cx="2819400" cy="28194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657600" y="1371600"/>
            <a:ext cx="4953000" cy="1828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 smtClean="0"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5400" b="0" i="0" u="none" strike="noStrike" kern="1200" cap="none" spc="0" normalizeH="0" baseline="0" noProof="0" dirty="0" smtClean="0"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5400" b="0" i="0" u="none" strike="noStrike" kern="1200" cap="none" spc="0" normalizeH="0" baseline="0" noProof="0" dirty="0" smtClean="0"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5400" b="0" i="0" u="none" strike="noStrike" kern="1200" cap="none" spc="0" normalizeH="0" baseline="0" noProof="0" dirty="0" smtClean="0"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5400" b="0" i="0" u="none" strike="noStrike" kern="1200" cap="none" spc="0" normalizeH="0" baseline="0" noProof="0" dirty="0" smtClean="0"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5400" b="0" i="0" u="none" strike="noStrike" kern="1200" cap="none" spc="0" normalizeH="0" baseline="0" noProof="0" dirty="0" smtClean="0"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5400" b="0" i="0" u="none" strike="noStrike" kern="1200" cap="none" spc="0" normalizeH="0" baseline="0" noProof="0" dirty="0" smtClean="0"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5400" b="0" i="0" u="none" strike="noStrike" kern="1200" cap="none" spc="0" normalizeH="0" baseline="0" noProof="0" dirty="0" smtClean="0"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800" b="0" i="0" u="none" strike="noStrike" kern="1200" cap="none" spc="0" normalizeH="0" baseline="0" noProof="0" dirty="0" smtClean="0"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 </a:t>
            </a:r>
            <a:r>
              <a:rPr lang="en-US" sz="4800" dirty="0" smtClean="0">
                <a:ln w="3175">
                  <a:solidFill>
                    <a:schemeClr val="tx1">
                      <a:alpha val="65000"/>
                    </a:schemeClr>
                  </a:solidFill>
                </a:ln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rPr>
              <a:t>PRESENTATION</a:t>
            </a:r>
            <a:r>
              <a:rPr kumimoji="0" lang="en-US" sz="4800" b="0" i="0" u="none" strike="noStrike" kern="1200" cap="none" spc="0" normalizeH="0" baseline="0" noProof="0" dirty="0" smtClean="0"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ON</a:t>
            </a:r>
            <a:br>
              <a:rPr kumimoji="0" lang="en-US" sz="4800" b="0" i="0" u="none" strike="noStrike" kern="1200" cap="none" spc="0" normalizeH="0" baseline="0" noProof="0" dirty="0" smtClean="0"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800" b="0" i="0" u="none" strike="noStrike" kern="1200" cap="none" spc="0" normalizeH="0" baseline="0" noProof="0" dirty="0" smtClean="0"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DRILL</a:t>
            </a:r>
            <a:r>
              <a:rPr kumimoji="0" lang="en-US" sz="4800" b="0" i="0" u="none" strike="noStrike" kern="1200" cap="none" spc="0" normalizeH="0" noProof="0" dirty="0" smtClean="0"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BITS</a:t>
            </a:r>
            <a:endParaRPr kumimoji="0" lang="en-US" sz="4800" b="0" i="0" u="none" strike="noStrike" kern="1200" cap="none" spc="0" normalizeH="0" baseline="0" noProof="0" dirty="0">
              <a:ln w="3175">
                <a:solidFill>
                  <a:schemeClr val="tx1">
                    <a:alpha val="65000"/>
                  </a:schemeClr>
                </a:solidFill>
              </a:ln>
              <a:solidFill>
                <a:schemeClr val="tx1"/>
              </a:solidFill>
              <a:effectLst>
                <a:outerShdw blurRad="25400" dist="12700" dir="14220000" rotWithShape="0">
                  <a:prstClr val="black">
                    <a:alpha val="50000"/>
                  </a:prst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228600" y="3048000"/>
            <a:ext cx="2819400" cy="3429000"/>
          </a:xfrm>
        </p:spPr>
        <p:txBody>
          <a:bodyPr>
            <a:normAutofit/>
          </a:bodyPr>
          <a:lstStyle/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r>
              <a:rPr lang="en-US" dirty="0" smtClean="0"/>
              <a:t>Submitted To:                                    </a:t>
            </a:r>
          </a:p>
          <a:p>
            <a:pPr algn="l"/>
            <a:r>
              <a:rPr lang="en-US" dirty="0" err="1" smtClean="0"/>
              <a:t>Er</a:t>
            </a:r>
            <a:r>
              <a:rPr lang="en-US" dirty="0" smtClean="0"/>
              <a:t>. </a:t>
            </a:r>
            <a:r>
              <a:rPr lang="en-US" dirty="0" err="1" smtClean="0"/>
              <a:t>Akash</a:t>
            </a:r>
            <a:r>
              <a:rPr lang="en-US" dirty="0" smtClean="0"/>
              <a:t> </a:t>
            </a:r>
            <a:r>
              <a:rPr lang="en-US" dirty="0" err="1" smtClean="0"/>
              <a:t>Rana</a:t>
            </a:r>
            <a:r>
              <a:rPr lang="en-US" dirty="0" smtClean="0"/>
              <a:t>(HOD)                                   </a:t>
            </a:r>
          </a:p>
          <a:p>
            <a:pPr algn="l"/>
            <a:r>
              <a:rPr lang="en-US" dirty="0" smtClean="0"/>
              <a:t>Petroleum </a:t>
            </a:r>
            <a:r>
              <a:rPr lang="en-US" dirty="0" err="1" smtClean="0"/>
              <a:t>Deptt</a:t>
            </a:r>
            <a:r>
              <a:rPr lang="en-US" dirty="0" smtClean="0"/>
              <a:t>.                               </a:t>
            </a:r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5181600" y="3505200"/>
            <a:ext cx="3352800" cy="3124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4925" dist="12700" dir="14400000" rotWithShape="0">
                  <a:prstClr val="black">
                    <a:alpha val="21000"/>
                  </a:prst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Submitted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by: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sz="2400" baseline="0" dirty="0" smtClean="0"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rPr>
              <a:t>Patel Dhrupad</a:t>
            </a:r>
            <a:endParaRPr lang="en-US" sz="2400" dirty="0" smtClean="0">
              <a:effectLst>
                <a:outerShdw blurRad="34925" dist="12700" dir="14400000" rotWithShape="0">
                  <a:prstClr val="black">
                    <a:alpha val="21000"/>
                  </a:prstClr>
                </a:outerShdw>
              </a:effectLst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sz="2400" dirty="0" err="1" smtClean="0"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rPr>
              <a:t>PathanVasheel</a:t>
            </a:r>
            <a:endParaRPr lang="en-US" sz="2400" dirty="0" smtClean="0">
              <a:effectLst>
                <a:outerShdw blurRad="34925" dist="12700" dir="14400000" rotWithShape="0">
                  <a:prstClr val="black">
                    <a:alpha val="21000"/>
                  </a:prstClr>
                </a:outerShdw>
              </a:effectLst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sz="2400" dirty="0" smtClean="0"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rPr>
              <a:t>Patel Harsh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sz="2400" dirty="0" err="1" smtClean="0"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rPr>
              <a:t>Vasani</a:t>
            </a:r>
            <a:r>
              <a:rPr lang="en-US" sz="2400" dirty="0" smtClean="0"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rPr>
              <a:t> Hitesh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sz="2400" dirty="0" smtClean="0"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rPr>
              <a:t> </a:t>
            </a:r>
            <a:r>
              <a:rPr lang="en-US" sz="2400" dirty="0" err="1" smtClean="0"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rPr>
              <a:t>Rahul</a:t>
            </a:r>
            <a:r>
              <a:rPr lang="en-US" sz="2400" dirty="0" smtClean="0"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rPr>
              <a:t>Kumar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sz="2400" dirty="0" smtClean="0"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rPr>
              <a:t>( </a:t>
            </a:r>
            <a:r>
              <a:rPr lang="en-US" sz="2400" dirty="0" err="1" smtClean="0"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rPr>
              <a:t>IIIrd</a:t>
            </a:r>
            <a:r>
              <a:rPr lang="en-US" sz="2400" smtClean="0"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rPr>
              <a:t> Year)</a:t>
            </a:r>
            <a:endParaRPr lang="en-US" sz="2400" dirty="0" smtClean="0">
              <a:effectLst>
                <a:outerShdw blurRad="34925" dist="12700" dir="14400000" rotWithShape="0">
                  <a:prstClr val="black">
                    <a:alpha val="21000"/>
                  </a:prstClr>
                </a:outerShdw>
              </a:effectLst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4925" dist="12700" dir="14400000" rotWithShape="0">
                  <a:prstClr val="black">
                    <a:alpha val="21000"/>
                  </a:prst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4925" dist="12700" dir="14400000" rotWithShape="0">
                  <a:prstClr val="black">
                    <a:alpha val="21000"/>
                  </a:prst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447031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Tungsten Carbide Cutting </a:t>
            </a:r>
            <a:r>
              <a:rPr lang="en-US" b="1" dirty="0" smtClean="0"/>
              <a:t>Structures:-</a:t>
            </a:r>
            <a:r>
              <a:rPr lang="en-US" dirty="0" smtClean="0"/>
              <a:t>Since </a:t>
            </a:r>
            <a:r>
              <a:rPr lang="en-US" dirty="0"/>
              <a:t>most of the basic design features of the mill tooth cuttings </a:t>
            </a:r>
            <a:r>
              <a:rPr lang="en-US" dirty="0" smtClean="0"/>
              <a:t>structures have </a:t>
            </a:r>
            <a:r>
              <a:rPr lang="en-US" dirty="0"/>
              <a:t>been incorporated into insert bits, the main variations occur in </a:t>
            </a:r>
            <a:r>
              <a:rPr lang="en-US" dirty="0" smtClean="0"/>
              <a:t>insert shape.</a:t>
            </a:r>
          </a:p>
          <a:p>
            <a:r>
              <a:rPr lang="en-US" b="1" dirty="0" smtClean="0"/>
              <a:t>Drag based structures:-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dirty="0" smtClean="0"/>
              <a:t>Working on dragging base, simply scratches the rocks to be drilled under torque gained from drill collards and Weight On Bit.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176403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STEEL BASED:-</a:t>
            </a:r>
          </a:p>
          <a:p>
            <a:pPr marL="0" indent="0">
              <a:buNone/>
            </a:pPr>
            <a:r>
              <a:rPr lang="en-US" dirty="0"/>
              <a:t>	In starting time the drilling bits were made from steel and cast iron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early 1910’s,The rolling cutter bits working on Intrusion was made by light cast iron core surrounded by Carbon mixed steel having higher strength.</a:t>
            </a:r>
          </a:p>
          <a:p>
            <a:r>
              <a:rPr lang="en-US" dirty="0" smtClean="0"/>
              <a:t>It was likely useful in soft and medium rocks but for hard rock formation it was likely to digested in ground.</a:t>
            </a:r>
            <a:r>
              <a:rPr lang="en-US" dirty="0"/>
              <a:t>	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2639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DIAMOND BITS:-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In 1920’s Diamond bits were introduced in oil industry for drilling hard formations, but it costs 20 times than the roller cutting bits. </a:t>
            </a:r>
          </a:p>
          <a:p>
            <a:r>
              <a:rPr lang="en-US" dirty="0" smtClean="0"/>
              <a:t>This Bits were made by layering the diamond matrix in high carbon iron, but from 1940’s Tungsten Carbide powder replaced use of iron.</a:t>
            </a:r>
          </a:p>
          <a:p>
            <a:r>
              <a:rPr lang="en-US" dirty="0" smtClean="0"/>
              <a:t>In early days it was under less interest but after 1960 it was widely adopted for drilling hard formations.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1218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Figure(Diamond Bit)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286000"/>
            <a:ext cx="4876800" cy="3660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40420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TCI(Tungsten Carbide Inserts</a:t>
            </a:r>
            <a:r>
              <a:rPr lang="en-US" dirty="0" smtClean="0"/>
              <a:t>):-</a:t>
            </a:r>
          </a:p>
          <a:p>
            <a:pPr marL="0" indent="0">
              <a:buNone/>
            </a:pPr>
            <a:r>
              <a:rPr lang="en-US" dirty="0" smtClean="0"/>
              <a:t>	Tungsten </a:t>
            </a:r>
            <a:r>
              <a:rPr lang="en-US" dirty="0"/>
              <a:t>Carbide layered rolling cutter bits was firstly introduced in </a:t>
            </a:r>
            <a:r>
              <a:rPr lang="en-US" dirty="0" smtClean="0"/>
              <a:t>1923.</a:t>
            </a:r>
            <a:endParaRPr lang="en-US" dirty="0"/>
          </a:p>
          <a:p>
            <a:r>
              <a:rPr lang="en-US" dirty="0" smtClean="0"/>
              <a:t>In reason, Less in price and more stable than steel the use of TCI wide-spread.</a:t>
            </a:r>
          </a:p>
          <a:p>
            <a:r>
              <a:rPr lang="en-US" dirty="0" smtClean="0"/>
              <a:t>After time, the ball-bearing system containing TCI was introduced, that make the drilling process much easier, faster and economic.</a:t>
            </a:r>
          </a:p>
          <a:p>
            <a:pPr marL="0" indent="0">
              <a:buNone/>
            </a:pP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61839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Figures(TCI)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84" y="3368687"/>
            <a:ext cx="3861515" cy="3475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981200"/>
            <a:ext cx="4876800" cy="4849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649" y="1979054"/>
            <a:ext cx="3878151" cy="2059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60218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PDC:-</a:t>
            </a:r>
          </a:p>
          <a:p>
            <a:pPr marL="0" indent="0">
              <a:buNone/>
            </a:pPr>
            <a:r>
              <a:rPr lang="en-US" dirty="0" smtClean="0"/>
              <a:t>	In 1976, the cutting structure of the polycrystalline </a:t>
            </a:r>
            <a:r>
              <a:rPr lang="en-US" dirty="0"/>
              <a:t>diamond compact (PDC) has made the drag </a:t>
            </a:r>
            <a:r>
              <a:rPr lang="en-US" dirty="0" smtClean="0"/>
              <a:t>bit competitive</a:t>
            </a:r>
            <a:r>
              <a:rPr lang="en-US" dirty="0"/>
              <a:t> </a:t>
            </a:r>
            <a:r>
              <a:rPr lang="en-US" dirty="0" smtClean="0"/>
              <a:t>with </a:t>
            </a:r>
            <a:r>
              <a:rPr lang="en-US" dirty="0"/>
              <a:t>the conventional roller cone and diamond </a:t>
            </a:r>
            <a:r>
              <a:rPr lang="en-US" dirty="0" smtClean="0"/>
              <a:t>bits.</a:t>
            </a:r>
          </a:p>
          <a:p>
            <a:r>
              <a:rPr lang="en-US" dirty="0"/>
              <a:t>L</a:t>
            </a:r>
            <a:r>
              <a:rPr lang="en-US" dirty="0" smtClean="0"/>
              <a:t>ayer </a:t>
            </a:r>
            <a:r>
              <a:rPr lang="en-US" dirty="0"/>
              <a:t>of synthetic polycrystalline </a:t>
            </a:r>
            <a:r>
              <a:rPr lang="en-US" dirty="0" smtClean="0"/>
              <a:t>diamond bonded </a:t>
            </a:r>
            <a:r>
              <a:rPr lang="en-US" dirty="0"/>
              <a:t>to a layer of cemented </a:t>
            </a:r>
            <a:r>
              <a:rPr lang="en-US" dirty="0" smtClean="0"/>
              <a:t>tungsten </a:t>
            </a:r>
            <a:r>
              <a:rPr lang="en-US" dirty="0"/>
              <a:t>carbide using a </a:t>
            </a:r>
            <a:r>
              <a:rPr lang="en-US" dirty="0" smtClean="0"/>
              <a:t>high-temperature, high-pressure </a:t>
            </a:r>
            <a:r>
              <a:rPr lang="en-US" dirty="0"/>
              <a:t>bonding technique. The resulting blank has the hardness </a:t>
            </a:r>
            <a:r>
              <a:rPr lang="en-US" dirty="0" smtClean="0"/>
              <a:t>and wear </a:t>
            </a:r>
            <a:r>
              <a:rPr lang="en-US" dirty="0"/>
              <a:t>resistance of diamond which is complemented by the strength </a:t>
            </a:r>
            <a:r>
              <a:rPr lang="en-US" dirty="0" smtClean="0"/>
              <a:t>and impact </a:t>
            </a:r>
            <a:r>
              <a:rPr lang="en-US" dirty="0"/>
              <a:t>resistance of tungsten </a:t>
            </a:r>
            <a:r>
              <a:rPr lang="en-US" dirty="0" smtClean="0"/>
              <a:t>carbide.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42455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Figures(PDC)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438400"/>
            <a:ext cx="3836962" cy="3896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101" y="2365036"/>
            <a:ext cx="3368899" cy="3989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50122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TYPE OF FORMATION:-</a:t>
            </a:r>
          </a:p>
          <a:p>
            <a:pPr marL="0" indent="0">
              <a:buNone/>
            </a:pPr>
            <a:r>
              <a:rPr lang="en-US" b="1" dirty="0"/>
              <a:t>	SOFT                MEDIUM		</a:t>
            </a:r>
            <a:r>
              <a:rPr lang="en-US" b="1" dirty="0" smtClean="0"/>
              <a:t>HARD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COST OF BIT</a:t>
            </a:r>
            <a:r>
              <a:rPr lang="en-US" dirty="0" smtClean="0"/>
              <a:t>(If drilled footage is more than cost may optimized by usage of less bits).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Rather than this, the charts provided by SPE and IADC are used in bit selection criteria. Reed, Security DBS, Smith, </a:t>
            </a:r>
            <a:r>
              <a:rPr lang="en-US" dirty="0" err="1" smtClean="0"/>
              <a:t>Varel</a:t>
            </a:r>
            <a:r>
              <a:rPr lang="en-US" dirty="0" smtClean="0"/>
              <a:t>, Hughes Christine are major manufacturers of drilling bits.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0256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 smtClean="0"/>
              <a:t>	The IADC has developed a system of comparison charts for classifying drill-bits according to their design characteristics and therefore their application.</a:t>
            </a:r>
          </a:p>
          <a:p>
            <a:pPr marL="0" indent="0">
              <a:buNone/>
            </a:pPr>
            <a:r>
              <a:rPr lang="en-US" sz="2000" dirty="0" smtClean="0"/>
              <a:t>Two systems are developed for bit selection:-</a:t>
            </a:r>
          </a:p>
          <a:p>
            <a:pPr marL="0" indent="0">
              <a:buNone/>
            </a:pPr>
            <a:r>
              <a:rPr lang="en-US" sz="2000" dirty="0" smtClean="0"/>
              <a:t>	1) ROLLER CONE BITS: The IADC charts for roller cone bits uses three Numbers and one Character. The sequence of numeric characters defines the “ Series, Types and Features “ of the bit. The additional character defines additional design features.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Digit </a:t>
            </a:r>
            <a:r>
              <a:rPr lang="en-US" sz="2000" dirty="0" smtClean="0"/>
              <a:t>1 ( series) : The series is parted in two types: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Series 1-3 : milled tooth bits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Series 4-8 : insert bits</a:t>
            </a:r>
          </a:p>
          <a:p>
            <a:pPr marL="0" indent="0">
              <a:buNone/>
            </a:pPr>
            <a:r>
              <a:rPr lang="en-US" sz="2000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Bit Selection in Reference of IADC</a:t>
            </a:r>
            <a:endParaRPr lang="en-US" sz="4000" dirty="0"/>
          </a:p>
        </p:txBody>
      </p:sp>
    </p:spTree>
    <p:extLst>
      <p:ext uri="{BB962C8B-B14F-4D97-AF65-F5344CB8AC3E}">
        <p14:creationId xmlns="" xmlns:p14="http://schemas.microsoft.com/office/powerpoint/2010/main" val="897624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2362200"/>
            <a:ext cx="8001000" cy="4343400"/>
          </a:xfrm>
        </p:spPr>
        <p:txBody>
          <a:bodyPr>
            <a:normAutofit/>
          </a:bodyPr>
          <a:lstStyle/>
          <a:p>
            <a:r>
              <a:rPr lang="en-US" dirty="0" smtClean="0"/>
              <a:t>Drilling is a process to make a well bore in ground to reach a typical targeted depth where we can extract crude oil , natural gas and petroleum.</a:t>
            </a:r>
          </a:p>
          <a:p>
            <a:r>
              <a:rPr lang="en-US" dirty="0" smtClean="0"/>
              <a:t>A Drill bit is set at end of drill string that breaks apart, cuts or crushes, rock structure when drilling a well bore.</a:t>
            </a:r>
          </a:p>
          <a:p>
            <a:r>
              <a:rPr lang="en-US" dirty="0" smtClean="0"/>
              <a:t>The drill bits are hollow and allows expulsion of drilling fluid at high velocity and high pressure helps to clean the bit and take apart the drilled cuttings.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68683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AutoNum type="arabicPeriod" startAt="2"/>
            </a:pPr>
            <a:r>
              <a:rPr lang="en-US" dirty="0"/>
              <a:t>Digit</a:t>
            </a:r>
            <a:r>
              <a:rPr lang="en-US" dirty="0" smtClean="0"/>
              <a:t>( Type ) : Each Series is sub divided in 4 types to </a:t>
            </a:r>
            <a:r>
              <a:rPr lang="en-US" dirty="0" err="1" smtClean="0"/>
              <a:t>drillability</a:t>
            </a:r>
            <a:r>
              <a:rPr lang="en-US" dirty="0" smtClean="0"/>
              <a:t> of formation. </a:t>
            </a:r>
            <a:r>
              <a:rPr lang="en-US" dirty="0"/>
              <a:t>This series </a:t>
            </a:r>
            <a:r>
              <a:rPr lang="en-US" dirty="0" smtClean="0"/>
              <a:t> and type shows </a:t>
            </a:r>
            <a:r>
              <a:rPr lang="en-US" dirty="0"/>
              <a:t>increasing </a:t>
            </a:r>
            <a:r>
              <a:rPr lang="en-US" dirty="0" err="1"/>
              <a:t>drillability</a:t>
            </a:r>
            <a:r>
              <a:rPr lang="en-US" dirty="0"/>
              <a:t> with increasing </a:t>
            </a:r>
            <a:r>
              <a:rPr lang="en-US" dirty="0" smtClean="0"/>
              <a:t>order from 1 to 4.</a:t>
            </a:r>
          </a:p>
          <a:p>
            <a:pPr marL="457200" indent="-457200">
              <a:buAutoNum type="arabicPeriod" startAt="2"/>
            </a:pPr>
            <a:r>
              <a:rPr lang="en-US" dirty="0" smtClean="0"/>
              <a:t>Digit -3 ( Bearing /Gage ) : Seven categories of bearing design and gage protection.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1- standard roller bearing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2- roller bearing, air-cooled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3- roller bearing, gage-protected</a:t>
            </a:r>
          </a:p>
          <a:p>
            <a:pPr marL="0" indent="0">
              <a:buNone/>
            </a:pPr>
            <a:r>
              <a:rPr lang="en-US" dirty="0" smtClean="0"/>
              <a:t>	4- sealed roller bearing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5- sealed roller bearing, gage-protected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6- sealed friction bearing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7- sealed friction bearing, gage-protected</a:t>
            </a:r>
          </a:p>
        </p:txBody>
      </p:sp>
    </p:spTree>
    <p:extLst>
      <p:ext uri="{BB962C8B-B14F-4D97-AF65-F5344CB8AC3E}">
        <p14:creationId xmlns="" xmlns:p14="http://schemas.microsoft.com/office/powerpoint/2010/main" val="41348705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4.    Additional letter :</a:t>
            </a:r>
          </a:p>
          <a:p>
            <a:pPr marL="0" indent="0">
              <a:buNone/>
            </a:pPr>
            <a:r>
              <a:rPr lang="en-US" dirty="0" smtClean="0"/>
              <a:t>A- air application		    L- lug pads</a:t>
            </a:r>
          </a:p>
          <a:p>
            <a:pPr marL="0" indent="0">
              <a:buNone/>
            </a:pPr>
            <a:r>
              <a:rPr lang="en-US" dirty="0" smtClean="0"/>
              <a:t>B- special bearing seal	                 M- motor application</a:t>
            </a:r>
          </a:p>
          <a:p>
            <a:pPr marL="0" indent="0">
              <a:buNone/>
            </a:pPr>
            <a:r>
              <a:rPr lang="en-US" dirty="0" smtClean="0"/>
              <a:t>C- center jet			    S- steel tooth model</a:t>
            </a:r>
          </a:p>
          <a:p>
            <a:pPr marL="0" indent="0">
              <a:buNone/>
            </a:pPr>
            <a:r>
              <a:rPr lang="en-US" dirty="0" smtClean="0"/>
              <a:t>D- deviation control		    T- two cone bit</a:t>
            </a:r>
          </a:p>
          <a:p>
            <a:pPr marL="0" indent="0">
              <a:buNone/>
            </a:pPr>
            <a:r>
              <a:rPr lang="en-US" dirty="0" smtClean="0"/>
              <a:t>E- extended jets		    W- enhanced cutting</a:t>
            </a:r>
          </a:p>
          <a:p>
            <a:pPr marL="0" indent="0">
              <a:buNone/>
            </a:pPr>
            <a:r>
              <a:rPr lang="en-US" dirty="0" smtClean="0"/>
              <a:t>G- gauge/body protection          X- chisel tooth insert</a:t>
            </a:r>
          </a:p>
          <a:p>
            <a:pPr marL="0" indent="0">
              <a:buNone/>
            </a:pPr>
            <a:r>
              <a:rPr lang="en-US" dirty="0" smtClean="0"/>
              <a:t>H- horizontal application	    Y- conical tooth inserts	</a:t>
            </a:r>
          </a:p>
          <a:p>
            <a:pPr marL="0" indent="0">
              <a:buNone/>
            </a:pPr>
            <a:r>
              <a:rPr lang="en-US" dirty="0" smtClean="0"/>
              <a:t>J- jet deflection		    Z- other shape insert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78360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For example- If a bit is classified as 1-2-4-E this means that is a soft formation, milled tooth bit with sealed roller bearings and extended nozzles.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2) FIXED CUTTER BITS : This charting system also uses four characters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First char. – the first character becomes M for matrix  or S for steel body construction respectively.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Second char. – It labels density and ranges from 1-4 for PDC bits, and 6-8 for surface set bits using diamond type cutter. Numbers 0, 5, 9 are reserved for future use.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936015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 startAt="3"/>
            </a:pPr>
            <a:r>
              <a:rPr lang="en-US" dirty="0" smtClean="0"/>
              <a:t>Third char. -  here digits 1-4 represents, The size  of PDC cutter on this type of bit and the diamond type of surface set bits.</a:t>
            </a:r>
          </a:p>
          <a:p>
            <a:pPr marL="457200" indent="-457200">
              <a:buAutoNum type="arabicPeriod" startAt="3"/>
            </a:pPr>
            <a:r>
              <a:rPr lang="en-US" dirty="0" smtClean="0"/>
              <a:t>Fourth char. – digits 1-4 gives idea of basic appearance of bit, based on overall length of cutting face of the bit.</a:t>
            </a:r>
          </a:p>
          <a:p>
            <a:pPr marL="0" indent="0">
              <a:buNone/>
            </a:pPr>
            <a:r>
              <a:rPr lang="en-US" dirty="0" smtClean="0"/>
              <a:t>For example – S423 is a steel body  PDC bit with a cutters density of 50 cutters or more and size ( 14-24 mm) and profile is medium.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08048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09800"/>
            <a:ext cx="8444753" cy="411479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3</a:t>
            </a:r>
            <a:r>
              <a:rPr lang="en-US" sz="1500" dirty="0" smtClean="0"/>
              <a:t>3/4		</a:t>
            </a:r>
            <a:r>
              <a:rPr lang="en-US" dirty="0" smtClean="0"/>
              <a:t>6		7</a:t>
            </a:r>
            <a:r>
              <a:rPr lang="en-US" sz="1500" dirty="0" smtClean="0"/>
              <a:t>7/8</a:t>
            </a:r>
            <a:r>
              <a:rPr lang="en-US" dirty="0" smtClean="0"/>
              <a:t>		9</a:t>
            </a:r>
            <a:r>
              <a:rPr lang="en-US" sz="1500" dirty="0" smtClean="0"/>
              <a:t>7/8</a:t>
            </a:r>
            <a:r>
              <a:rPr lang="en-US" dirty="0" smtClean="0"/>
              <a:t>		14</a:t>
            </a:r>
            <a:r>
              <a:rPr lang="en-US" sz="1500" dirty="0" smtClean="0"/>
              <a:t>3/4</a:t>
            </a:r>
          </a:p>
          <a:p>
            <a:pPr marL="0" indent="0">
              <a:buNone/>
            </a:pPr>
            <a:r>
              <a:rPr lang="en-US" dirty="0" smtClean="0"/>
              <a:t>3</a:t>
            </a:r>
            <a:r>
              <a:rPr lang="en-US" sz="1500" dirty="0" smtClean="0"/>
              <a:t>7/8</a:t>
            </a:r>
            <a:r>
              <a:rPr lang="en-US" dirty="0" smtClean="0"/>
              <a:t>		6</a:t>
            </a:r>
            <a:r>
              <a:rPr lang="en-US" sz="1500" dirty="0" smtClean="0"/>
              <a:t>1/8		</a:t>
            </a:r>
            <a:r>
              <a:rPr lang="en-US" dirty="0" smtClean="0"/>
              <a:t>8</a:t>
            </a:r>
            <a:r>
              <a:rPr lang="en-US" sz="1500" dirty="0" smtClean="0"/>
              <a:t>3/8</a:t>
            </a:r>
            <a:r>
              <a:rPr lang="en-US" dirty="0" smtClean="0"/>
              <a:t>		10</a:t>
            </a:r>
            <a:r>
              <a:rPr lang="en-US" sz="1500" dirty="0" smtClean="0"/>
              <a:t>5/8</a:t>
            </a:r>
            <a:r>
              <a:rPr lang="en-US" dirty="0" smtClean="0"/>
              <a:t>		17</a:t>
            </a:r>
            <a:r>
              <a:rPr lang="en-US" sz="1500" dirty="0" smtClean="0"/>
              <a:t>1/2</a:t>
            </a:r>
          </a:p>
          <a:p>
            <a:pPr marL="0" indent="0">
              <a:buNone/>
            </a:pPr>
            <a:r>
              <a:rPr lang="en-US" dirty="0" smtClean="0"/>
              <a:t>4</a:t>
            </a:r>
            <a:r>
              <a:rPr lang="en-US" sz="1600" dirty="0" smtClean="0"/>
              <a:t>1/8	</a:t>
            </a:r>
            <a:r>
              <a:rPr lang="en-US" dirty="0" smtClean="0"/>
              <a:t>	6</a:t>
            </a:r>
            <a:r>
              <a:rPr lang="en-US" sz="1500" dirty="0" smtClean="0"/>
              <a:t>1/4	</a:t>
            </a:r>
            <a:r>
              <a:rPr lang="en-US" dirty="0" smtClean="0"/>
              <a:t>	8</a:t>
            </a:r>
            <a:r>
              <a:rPr lang="en-US" sz="1500" dirty="0" smtClean="0"/>
              <a:t>1/2</a:t>
            </a:r>
            <a:r>
              <a:rPr lang="en-US" dirty="0" smtClean="0"/>
              <a:t>		11		20</a:t>
            </a:r>
          </a:p>
          <a:p>
            <a:pPr marL="0" indent="0">
              <a:buNone/>
            </a:pPr>
            <a:r>
              <a:rPr lang="en-US" dirty="0" smtClean="0"/>
              <a:t>4</a:t>
            </a:r>
            <a:r>
              <a:rPr lang="en-US" sz="1500" dirty="0" smtClean="0"/>
              <a:t>3/8	</a:t>
            </a:r>
            <a:r>
              <a:rPr lang="en-US" dirty="0" smtClean="0"/>
              <a:t>	6</a:t>
            </a:r>
            <a:r>
              <a:rPr lang="en-US" sz="1500" dirty="0" smtClean="0"/>
              <a:t>1/2</a:t>
            </a:r>
            <a:r>
              <a:rPr lang="en-US" dirty="0" smtClean="0"/>
              <a:t>		8</a:t>
            </a:r>
            <a:r>
              <a:rPr lang="en-US" sz="1500" dirty="0" smtClean="0"/>
              <a:t>3/4	</a:t>
            </a:r>
            <a:r>
              <a:rPr lang="en-US" dirty="0" smtClean="0"/>
              <a:t>	12</a:t>
            </a:r>
            <a:r>
              <a:rPr lang="en-US" sz="1500" dirty="0" smtClean="0"/>
              <a:t>1/4	</a:t>
            </a:r>
            <a:r>
              <a:rPr lang="en-US" dirty="0" smtClean="0"/>
              <a:t>	24</a:t>
            </a:r>
          </a:p>
          <a:p>
            <a:pPr marL="0" indent="0">
              <a:buNone/>
            </a:pPr>
            <a:r>
              <a:rPr lang="en-US" dirty="0" smtClean="0"/>
              <a:t>5</a:t>
            </a:r>
            <a:r>
              <a:rPr lang="en-US" sz="1500" dirty="0" smtClean="0"/>
              <a:t>7/8</a:t>
            </a:r>
            <a:r>
              <a:rPr lang="en-US" dirty="0" smtClean="0"/>
              <a:t>		6</a:t>
            </a:r>
            <a:r>
              <a:rPr lang="en-US" sz="1500" dirty="0" smtClean="0"/>
              <a:t>3/4</a:t>
            </a:r>
            <a:r>
              <a:rPr lang="en-US" dirty="0" smtClean="0"/>
              <a:t>		9</a:t>
            </a:r>
            <a:r>
              <a:rPr lang="en-US" sz="1500" dirty="0" smtClean="0"/>
              <a:t>1/2</a:t>
            </a:r>
            <a:r>
              <a:rPr lang="en-US" dirty="0" smtClean="0"/>
              <a:t>		13</a:t>
            </a:r>
            <a:r>
              <a:rPr lang="en-US" sz="1500" dirty="0" smtClean="0"/>
              <a:t>1/2</a:t>
            </a:r>
            <a:r>
              <a:rPr lang="en-US" dirty="0" smtClean="0"/>
              <a:t>		26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13</a:t>
            </a:r>
            <a:r>
              <a:rPr lang="en-US" sz="1500" dirty="0" smtClean="0"/>
              <a:t>3/4</a:t>
            </a:r>
            <a:endParaRPr lang="en-US" sz="1500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457200"/>
            <a:ext cx="80010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/>
              <a:t>DIFFERENT SIZE OF DRILLING BITS</a:t>
            </a:r>
            <a:endParaRPr lang="en-US" sz="3500" dirty="0"/>
          </a:p>
        </p:txBody>
      </p:sp>
    </p:spTree>
    <p:extLst>
      <p:ext uri="{BB962C8B-B14F-4D97-AF65-F5344CB8AC3E}">
        <p14:creationId xmlns="" xmlns:p14="http://schemas.microsoft.com/office/powerpoint/2010/main" val="289108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FIGURES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00200"/>
            <a:ext cx="91440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76886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3276600"/>
            <a:ext cx="7745505" cy="28495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500" b="1" dirty="0" smtClean="0"/>
              <a:t>THANK</a:t>
            </a:r>
          </a:p>
          <a:p>
            <a:pPr marL="0" indent="0" algn="ctr">
              <a:buNone/>
            </a:pPr>
            <a:r>
              <a:rPr lang="en-US" sz="3500" b="1" dirty="0" smtClean="0"/>
              <a:t>YOU</a:t>
            </a:r>
            <a:endParaRPr lang="en-US" sz="35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4866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8368553" cy="438105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first successful rolling cutter rock bit was introduced into the oil </a:t>
            </a:r>
            <a:r>
              <a:rPr lang="en-US" dirty="0" smtClean="0"/>
              <a:t>field by </a:t>
            </a:r>
            <a:r>
              <a:rPr lang="en-US" dirty="0"/>
              <a:t>Howard Hughes Sr. </a:t>
            </a:r>
            <a:r>
              <a:rPr lang="en-US" dirty="0" smtClean="0"/>
              <a:t>in </a:t>
            </a:r>
            <a:r>
              <a:rPr lang="en-US" dirty="0"/>
              <a:t>1909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This was </a:t>
            </a:r>
            <a:r>
              <a:rPr lang="en-US" dirty="0"/>
              <a:t>a two-cone bit with cones that did not mesh, </a:t>
            </a:r>
            <a:r>
              <a:rPr lang="en-US" dirty="0" smtClean="0"/>
              <a:t>The </a:t>
            </a:r>
            <a:r>
              <a:rPr lang="en-US" dirty="0"/>
              <a:t>bit was redesigned </a:t>
            </a:r>
            <a:r>
              <a:rPr lang="en-US" dirty="0" smtClean="0"/>
              <a:t>with meshing </a:t>
            </a:r>
            <a:r>
              <a:rPr lang="en-US" dirty="0"/>
              <a:t>teeth (self-cleaning) in the 1920s and in the early 1930’s, the T</a:t>
            </a:r>
            <a:r>
              <a:rPr lang="en-US" dirty="0" smtClean="0"/>
              <a:t>ri-cone bit.</a:t>
            </a:r>
          </a:p>
          <a:p>
            <a:r>
              <a:rPr lang="en-US" dirty="0" smtClean="0"/>
              <a:t>The tri-cone bits was working on Intrusion</a:t>
            </a:r>
            <a:r>
              <a:rPr lang="en-US" dirty="0"/>
              <a:t>,</a:t>
            </a:r>
            <a:r>
              <a:rPr lang="en-US" dirty="0" smtClean="0"/>
              <a:t> where teeth </a:t>
            </a:r>
            <a:r>
              <a:rPr lang="en-US" dirty="0"/>
              <a:t>are forced into the rock by the </a:t>
            </a:r>
            <a:r>
              <a:rPr lang="en-US" dirty="0" smtClean="0"/>
              <a:t>weight-on-bit, and </a:t>
            </a:r>
            <a:r>
              <a:rPr lang="en-US" dirty="0"/>
              <a:t>pulled through the rock by the rotary action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starting era it was made from hardened steel then </a:t>
            </a:r>
            <a:r>
              <a:rPr lang="en-US" dirty="0"/>
              <a:t>T</a:t>
            </a:r>
            <a:r>
              <a:rPr lang="en-US" dirty="0" smtClean="0"/>
              <a:t>ungsten </a:t>
            </a:r>
            <a:r>
              <a:rPr lang="en-US" dirty="0"/>
              <a:t>C</a:t>
            </a:r>
            <a:r>
              <a:rPr lang="en-US" dirty="0" smtClean="0"/>
              <a:t>arbide used instead.</a:t>
            </a:r>
          </a:p>
          <a:p>
            <a:r>
              <a:rPr lang="en-US" dirty="0" smtClean="0"/>
              <a:t>In 1976,PDC bits came in oil and gas exploration.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24035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JOURNAL ANGLE:-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The </a:t>
            </a:r>
            <a:r>
              <a:rPr lang="en-US" dirty="0"/>
              <a:t>angle at which the journal is </a:t>
            </a:r>
            <a:r>
              <a:rPr lang="en-US" dirty="0" smtClean="0"/>
              <a:t>mounted, relative </a:t>
            </a:r>
            <a:r>
              <a:rPr lang="en-US" dirty="0"/>
              <a:t>to a horizontal </a:t>
            </a:r>
            <a:r>
              <a:rPr lang="en-US" dirty="0" smtClean="0"/>
              <a:t>plane, also controls the cutter </a:t>
            </a:r>
            <a:r>
              <a:rPr lang="en-US" dirty="0"/>
              <a:t>profile or pattern it drills, and it affects the amount of cutter action </a:t>
            </a:r>
            <a:r>
              <a:rPr lang="en-US" dirty="0" smtClean="0"/>
              <a:t>on the </a:t>
            </a:r>
            <a:r>
              <a:rPr lang="en-US" dirty="0"/>
              <a:t>bottom of the </a:t>
            </a:r>
            <a:r>
              <a:rPr lang="en-US" dirty="0" smtClean="0"/>
              <a:t>hole.</a:t>
            </a:r>
          </a:p>
          <a:p>
            <a:r>
              <a:rPr lang="en-US" b="1" dirty="0" smtClean="0"/>
              <a:t> </a:t>
            </a:r>
            <a:r>
              <a:rPr lang="en-US" b="1" dirty="0"/>
              <a:t>Soft </a:t>
            </a:r>
            <a:r>
              <a:rPr lang="en-US" b="1" dirty="0" smtClean="0"/>
              <a:t>Formations:-</a:t>
            </a:r>
            <a:r>
              <a:rPr lang="en-US" dirty="0" smtClean="0"/>
              <a:t>Journal </a:t>
            </a:r>
            <a:r>
              <a:rPr lang="en-US" dirty="0"/>
              <a:t>angle (</a:t>
            </a:r>
            <a:r>
              <a:rPr lang="en-US" dirty="0" smtClean="0"/>
              <a:t>33°) </a:t>
            </a:r>
            <a:r>
              <a:rPr lang="en-US" dirty="0"/>
              <a:t>- this allows a cutter profile which accentuates </a:t>
            </a:r>
            <a:r>
              <a:rPr lang="en-US" dirty="0" smtClean="0"/>
              <a:t>cutter action </a:t>
            </a:r>
            <a:r>
              <a:rPr lang="en-US" dirty="0"/>
              <a:t>and permits greater tooth </a:t>
            </a:r>
            <a:r>
              <a:rPr lang="en-US" dirty="0" smtClean="0"/>
              <a:t>depth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b="1" dirty="0" smtClean="0"/>
              <a:t>Medium Formations:-</a:t>
            </a:r>
            <a:r>
              <a:rPr lang="en-US" dirty="0" smtClean="0"/>
              <a:t>Journal </a:t>
            </a:r>
            <a:r>
              <a:rPr lang="en-US" dirty="0"/>
              <a:t>angle (</a:t>
            </a:r>
            <a:r>
              <a:rPr lang="en-US" dirty="0" smtClean="0"/>
              <a:t>34° to 36°), </a:t>
            </a:r>
            <a:r>
              <a:rPr lang="en-US" dirty="0"/>
              <a:t>to decrease cutter action.</a:t>
            </a:r>
          </a:p>
          <a:p>
            <a:r>
              <a:rPr lang="en-US" b="1" dirty="0"/>
              <a:t>Hard </a:t>
            </a:r>
            <a:r>
              <a:rPr lang="en-US" b="1" dirty="0" smtClean="0"/>
              <a:t>Formations:-</a:t>
            </a:r>
            <a:r>
              <a:rPr lang="en-US" dirty="0" smtClean="0"/>
              <a:t>Uses </a:t>
            </a:r>
            <a:r>
              <a:rPr lang="en-US" dirty="0"/>
              <a:t>a large journal angle (</a:t>
            </a:r>
            <a:r>
              <a:rPr lang="en-US" dirty="0" smtClean="0"/>
              <a:t>39°), </a:t>
            </a:r>
            <a:r>
              <a:rPr lang="en-US" dirty="0"/>
              <a:t>to minimize cutter action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BASIC CONSIDERATIONS</a:t>
            </a:r>
            <a:endParaRPr lang="en-US" sz="4000" dirty="0"/>
          </a:p>
        </p:txBody>
      </p:sp>
    </p:spTree>
    <p:extLst>
      <p:ext uri="{BB962C8B-B14F-4D97-AF65-F5344CB8AC3E}">
        <p14:creationId xmlns="" xmlns:p14="http://schemas.microsoft.com/office/powerpoint/2010/main" val="2658295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209505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INTERFITTING TEETH</a:t>
            </a:r>
            <a:r>
              <a:rPr lang="en-US" b="1" dirty="0" smtClean="0"/>
              <a:t>:-</a:t>
            </a:r>
            <a:r>
              <a:rPr lang="en-US" dirty="0" smtClean="0"/>
              <a:t>The </a:t>
            </a:r>
            <a:r>
              <a:rPr lang="en-US" dirty="0"/>
              <a:t>idea of </a:t>
            </a:r>
            <a:r>
              <a:rPr lang="en-US" dirty="0" smtClean="0"/>
              <a:t>inter-fitting </a:t>
            </a:r>
            <a:r>
              <a:rPr lang="en-US" dirty="0"/>
              <a:t>teeth </a:t>
            </a:r>
            <a:r>
              <a:rPr lang="en-US" dirty="0" smtClean="0"/>
              <a:t>, </a:t>
            </a:r>
            <a:r>
              <a:rPr lang="en-US" dirty="0"/>
              <a:t>makes it possible to have </a:t>
            </a:r>
            <a:r>
              <a:rPr lang="en-US" dirty="0" smtClean="0"/>
              <a:t>large bit </a:t>
            </a:r>
            <a:r>
              <a:rPr lang="en-US" dirty="0"/>
              <a:t>parts, and allows the inner row of teeth to cut new formation on </a:t>
            </a:r>
            <a:r>
              <a:rPr lang="en-US" dirty="0" smtClean="0"/>
              <a:t>each rotation</a:t>
            </a:r>
            <a:r>
              <a:rPr lang="en-US" dirty="0"/>
              <a:t>. </a:t>
            </a:r>
            <a:r>
              <a:rPr lang="en-US" dirty="0" smtClean="0"/>
              <a:t>Inter-fitting </a:t>
            </a:r>
            <a:r>
              <a:rPr lang="en-US" dirty="0"/>
              <a:t>also offers some degree of self-cleaning. One result </a:t>
            </a:r>
            <a:r>
              <a:rPr lang="en-US" dirty="0" smtClean="0"/>
              <a:t>of this inter-fitting </a:t>
            </a:r>
            <a:r>
              <a:rPr lang="en-US" dirty="0"/>
              <a:t>is that each of the three cones are </a:t>
            </a:r>
            <a:r>
              <a:rPr lang="en-US" dirty="0" smtClean="0"/>
              <a:t>different.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BASIC CONSIDERATIONS</a:t>
            </a:r>
            <a:endParaRPr lang="en-US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4724400"/>
            <a:ext cx="27432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575305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CIRCULATION SYSTEMS:-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Allows circulation or passage of the drilling fluid from drill bit.</a:t>
            </a:r>
          </a:p>
          <a:p>
            <a:r>
              <a:rPr lang="en-US" b="1" dirty="0"/>
              <a:t>Regular Circulation </a:t>
            </a:r>
            <a:r>
              <a:rPr lang="en-US" b="1" dirty="0" smtClean="0"/>
              <a:t>Bits:-</a:t>
            </a:r>
            <a:r>
              <a:rPr lang="en-US" dirty="0" smtClean="0"/>
              <a:t>Drilling </a:t>
            </a:r>
            <a:r>
              <a:rPr lang="en-US" dirty="0"/>
              <a:t>fluid passes through the bore of the </a:t>
            </a:r>
            <a:r>
              <a:rPr lang="en-US" dirty="0" smtClean="0"/>
              <a:t>bit-drilled holes-cutters-bottom </a:t>
            </a:r>
            <a:r>
              <a:rPr lang="en-US" dirty="0"/>
              <a:t>of the hole, </a:t>
            </a:r>
            <a:r>
              <a:rPr lang="en-US" dirty="0" smtClean="0"/>
              <a:t>to flush </a:t>
            </a:r>
            <a:r>
              <a:rPr lang="en-US" dirty="0"/>
              <a:t>away the drill </a:t>
            </a:r>
            <a:r>
              <a:rPr lang="en-US" dirty="0" smtClean="0"/>
              <a:t>cuttings.</a:t>
            </a:r>
          </a:p>
          <a:p>
            <a:r>
              <a:rPr lang="en-US" b="1" dirty="0" smtClean="0"/>
              <a:t> </a:t>
            </a:r>
            <a:r>
              <a:rPr lang="en-US" b="1" dirty="0"/>
              <a:t>Jet Circulation </a:t>
            </a:r>
            <a:r>
              <a:rPr lang="en-US" b="1" dirty="0" smtClean="0"/>
              <a:t>Bits:-</a:t>
            </a:r>
            <a:r>
              <a:rPr lang="en-US" dirty="0"/>
              <a:t>M</a:t>
            </a:r>
            <a:r>
              <a:rPr lang="en-US" dirty="0" smtClean="0"/>
              <a:t>anufactured </a:t>
            </a:r>
            <a:r>
              <a:rPr lang="en-US" dirty="0"/>
              <a:t>with </a:t>
            </a:r>
            <a:r>
              <a:rPr lang="en-US" dirty="0" smtClean="0"/>
              <a:t>smooth, streamlined</a:t>
            </a:r>
            <a:r>
              <a:rPr lang="en-US" dirty="0"/>
              <a:t>, fluid passageways in the dome of the bit. Drilling fluid </a:t>
            </a:r>
            <a:r>
              <a:rPr lang="en-US" dirty="0" smtClean="0"/>
              <a:t>passes through </a:t>
            </a:r>
            <a:r>
              <a:rPr lang="en-US" dirty="0"/>
              <a:t>the </a:t>
            </a:r>
            <a:r>
              <a:rPr lang="en-US" dirty="0" smtClean="0"/>
              <a:t>bore-jet nozzles-hole </a:t>
            </a:r>
            <a:r>
              <a:rPr lang="en-US" dirty="0"/>
              <a:t>bottom to flush </a:t>
            </a:r>
            <a:r>
              <a:rPr lang="en-US" dirty="0" smtClean="0"/>
              <a:t>cuttings away from the bit and up the hole.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BASIC CONSIDRATIONS</a:t>
            </a:r>
            <a:endParaRPr lang="en-US" sz="4000" dirty="0"/>
          </a:p>
        </p:txBody>
      </p:sp>
    </p:spTree>
    <p:extLst>
      <p:ext uri="{BB962C8B-B14F-4D97-AF65-F5344CB8AC3E}">
        <p14:creationId xmlns="" xmlns:p14="http://schemas.microsoft.com/office/powerpoint/2010/main" val="126948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2"/>
            <a:ext cx="4876800" cy="6347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28601"/>
            <a:ext cx="3886200" cy="6347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43858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CUTING STRUCTURES</a:t>
            </a:r>
          </a:p>
          <a:p>
            <a:r>
              <a:rPr lang="en-US" b="1" dirty="0" smtClean="0"/>
              <a:t>Steel Tooth Cutting Structures:-</a:t>
            </a:r>
            <a:endParaRPr lang="en-US" b="1" dirty="0"/>
          </a:p>
          <a:p>
            <a:pPr marL="0" indent="0">
              <a:buNone/>
            </a:pPr>
            <a:r>
              <a:rPr lang="en-US" dirty="0" smtClean="0"/>
              <a:t>	There </a:t>
            </a:r>
            <a:r>
              <a:rPr lang="en-US" dirty="0"/>
              <a:t>are three basic design features incorporated in steel tooth </a:t>
            </a:r>
            <a:r>
              <a:rPr lang="en-US" dirty="0" smtClean="0"/>
              <a:t>cutting structures</a:t>
            </a:r>
            <a:r>
              <a:rPr lang="en-US" dirty="0"/>
              <a:t>, teeth spacing, tooth </a:t>
            </a:r>
            <a:r>
              <a:rPr lang="en-US" dirty="0" err="1"/>
              <a:t>hardfacing</a:t>
            </a:r>
            <a:r>
              <a:rPr lang="en-US" dirty="0"/>
              <a:t>, and tooth </a:t>
            </a:r>
            <a:r>
              <a:rPr lang="en-US" dirty="0" smtClean="0"/>
              <a:t>angle.</a:t>
            </a:r>
            <a:endParaRPr lang="en-US" b="1" dirty="0"/>
          </a:p>
          <a:p>
            <a:r>
              <a:rPr lang="en-US" dirty="0"/>
              <a:t>Soft Formation Cutting </a:t>
            </a:r>
            <a:r>
              <a:rPr lang="en-US" dirty="0" smtClean="0"/>
              <a:t>Structures:-Teeth </a:t>
            </a:r>
            <a:r>
              <a:rPr lang="en-US" dirty="0"/>
              <a:t>on this type of bit are few in number, widely </a:t>
            </a:r>
            <a:r>
              <a:rPr lang="en-US" dirty="0" smtClean="0"/>
              <a:t>spaced, and </a:t>
            </a:r>
            <a:r>
              <a:rPr lang="en-US" dirty="0"/>
              <a:t>placed in a few broad rows. </a:t>
            </a:r>
            <a:r>
              <a:rPr lang="en-US" dirty="0" smtClean="0"/>
              <a:t>Having small </a:t>
            </a:r>
            <a:r>
              <a:rPr lang="en-US" dirty="0"/>
              <a:t>tooth angles (39° to 42°). They are dressed with </a:t>
            </a:r>
            <a:r>
              <a:rPr lang="en-US" dirty="0" smtClean="0"/>
              <a:t>hard metal</a:t>
            </a:r>
            <a:r>
              <a:rPr lang="en-US" dirty="0"/>
              <a:t>.</a:t>
            </a:r>
          </a:p>
          <a:p>
            <a:r>
              <a:rPr lang="en-US" dirty="0"/>
              <a:t>Medium Formation Cutting </a:t>
            </a:r>
            <a:r>
              <a:rPr lang="en-US" dirty="0" smtClean="0"/>
              <a:t>Structures:-Teeth </a:t>
            </a:r>
            <a:r>
              <a:rPr lang="en-US" dirty="0"/>
              <a:t>on medium formation bits are fairly numerous, </a:t>
            </a:r>
            <a:r>
              <a:rPr lang="en-US" dirty="0" smtClean="0"/>
              <a:t>with moderate </a:t>
            </a:r>
            <a:r>
              <a:rPr lang="en-US" dirty="0"/>
              <a:t>spacing and depth. The teeth are strong, and are </a:t>
            </a:r>
            <a:r>
              <a:rPr lang="en-US" dirty="0" smtClean="0"/>
              <a:t>a compromise between hard </a:t>
            </a:r>
            <a:r>
              <a:rPr lang="en-US" dirty="0"/>
              <a:t>and soft bits, with tooth angles </a:t>
            </a:r>
            <a:r>
              <a:rPr lang="en-US" dirty="0" smtClean="0"/>
              <a:t>of 43</a:t>
            </a:r>
            <a:r>
              <a:rPr lang="en-US" dirty="0"/>
              <a:t>° to </a:t>
            </a:r>
            <a:r>
              <a:rPr lang="en-US" dirty="0" smtClean="0"/>
              <a:t>46°. </a:t>
            </a:r>
          </a:p>
          <a:p>
            <a:r>
              <a:rPr lang="en-US" dirty="0" smtClean="0"/>
              <a:t>Hard </a:t>
            </a:r>
            <a:r>
              <a:rPr lang="en-US" dirty="0"/>
              <a:t>Formation Cutting </a:t>
            </a:r>
            <a:r>
              <a:rPr lang="en-US" dirty="0" smtClean="0"/>
              <a:t>Structures:-There </a:t>
            </a:r>
            <a:r>
              <a:rPr lang="en-US" dirty="0"/>
              <a:t>are many teeth on this type of bit. They are </a:t>
            </a:r>
            <a:r>
              <a:rPr lang="en-US" dirty="0" smtClean="0"/>
              <a:t>closely spaced </a:t>
            </a:r>
            <a:r>
              <a:rPr lang="en-US" dirty="0"/>
              <a:t>and are short and blunt. There are many narrow </a:t>
            </a:r>
            <a:r>
              <a:rPr lang="en-US" dirty="0" smtClean="0"/>
              <a:t>rows with </a:t>
            </a:r>
            <a:r>
              <a:rPr lang="en-US" dirty="0"/>
              <a:t>tooth angles of </a:t>
            </a:r>
            <a:r>
              <a:rPr lang="en-US" dirty="0" smtClean="0"/>
              <a:t>46° </a:t>
            </a:r>
            <a:r>
              <a:rPr lang="en-US" dirty="0"/>
              <a:t>to 50 °.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BASIC CONSIDERATIONS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192496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57200"/>
            <a:ext cx="88392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419082"/>
            <a:ext cx="8839200" cy="4067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38262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382</TotalTime>
  <Words>550</Words>
  <Application>Microsoft Office PowerPoint</Application>
  <PresentationFormat>On-screen Show (4:3)</PresentationFormat>
  <Paragraphs>120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Hardcover</vt:lpstr>
      <vt:lpstr>Slide 1</vt:lpstr>
      <vt:lpstr>INTRODUCTION</vt:lpstr>
      <vt:lpstr>HISTORY</vt:lpstr>
      <vt:lpstr>BASIC CONSIDERATIONS</vt:lpstr>
      <vt:lpstr>BASIC CONSIDERATIONS</vt:lpstr>
      <vt:lpstr>BASIC CONSIDRATIONS</vt:lpstr>
      <vt:lpstr>Slide 7</vt:lpstr>
      <vt:lpstr>BASIC CONSIDERATIONS</vt:lpstr>
      <vt:lpstr>Slide 9</vt:lpstr>
      <vt:lpstr>Slide 10</vt:lpstr>
      <vt:lpstr>CLASSIFICATION</vt:lpstr>
      <vt:lpstr>Slide 12</vt:lpstr>
      <vt:lpstr>Figure(Diamond Bit)</vt:lpstr>
      <vt:lpstr>Slide 14</vt:lpstr>
      <vt:lpstr>Figures(TCI)</vt:lpstr>
      <vt:lpstr>Slide 16</vt:lpstr>
      <vt:lpstr>Figures(PDC)</vt:lpstr>
      <vt:lpstr>SELECTION</vt:lpstr>
      <vt:lpstr>Bit Selection in Reference of IADC</vt:lpstr>
      <vt:lpstr>Slide 20</vt:lpstr>
      <vt:lpstr>Slide 21</vt:lpstr>
      <vt:lpstr>Slide 22</vt:lpstr>
      <vt:lpstr>Slide 23</vt:lpstr>
      <vt:lpstr>Slide 24</vt:lpstr>
      <vt:lpstr>FIGURES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DRILL BITS</dc:title>
  <dc:creator>Karan Patel</dc:creator>
  <cp:lastModifiedBy>bu</cp:lastModifiedBy>
  <cp:revision>40</cp:revision>
  <dcterms:created xsi:type="dcterms:W3CDTF">2013-03-03T17:34:54Z</dcterms:created>
  <dcterms:modified xsi:type="dcterms:W3CDTF">2015-12-24T09:41:01Z</dcterms:modified>
</cp:coreProperties>
</file>