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3" d="100"/>
          <a:sy n="63" d="100"/>
        </p:scale>
        <p:origin x="-120" y="-21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6BE7C1C-8174-4F4A-9347-55C7459BC527}" type="datetimeFigureOut">
              <a:rPr lang="en-US" smtClean="0"/>
              <a:pPr/>
              <a:t>12/24/2015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EEC9D-A9EA-4F92-847B-0E54226C864F}" type="slidenum">
              <a:rPr lang="en-US" smtClean="0"/>
              <a:pPr/>
              <a:t>‹#›</a:t>
            </a:fld>
            <a:endParaRPr lang="en-US"/>
          </a:p>
        </p:txBody>
      </p:sp>
    </p:spTree>
    <p:extLst>
      <p:ext uri="{BB962C8B-B14F-4D97-AF65-F5344CB8AC3E}">
        <p14:creationId xmlns="" xmlns:p14="http://schemas.microsoft.com/office/powerpoint/2010/main" val="3656657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BE7C1C-8174-4F4A-9347-55C7459BC527}" type="datetimeFigureOut">
              <a:rPr lang="en-US" smtClean="0"/>
              <a:pPr/>
              <a:t>12/24/2015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EEC9D-A9EA-4F92-847B-0E54226C864F}" type="slidenum">
              <a:rPr lang="en-US" smtClean="0"/>
              <a:pPr/>
              <a:t>‹#›</a:t>
            </a:fld>
            <a:endParaRPr lang="en-US"/>
          </a:p>
        </p:txBody>
      </p:sp>
    </p:spTree>
    <p:extLst>
      <p:ext uri="{BB962C8B-B14F-4D97-AF65-F5344CB8AC3E}">
        <p14:creationId xmlns="" xmlns:p14="http://schemas.microsoft.com/office/powerpoint/2010/main" val="11287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BE7C1C-8174-4F4A-9347-55C7459BC527}" type="datetimeFigureOut">
              <a:rPr lang="en-US" smtClean="0"/>
              <a:pPr/>
              <a:t>12/24/2015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EEC9D-A9EA-4F92-847B-0E54226C864F}" type="slidenum">
              <a:rPr lang="en-US" smtClean="0"/>
              <a:pPr/>
              <a:t>‹#›</a:t>
            </a:fld>
            <a:endParaRPr lang="en-US"/>
          </a:p>
        </p:txBody>
      </p:sp>
    </p:spTree>
    <p:extLst>
      <p:ext uri="{BB962C8B-B14F-4D97-AF65-F5344CB8AC3E}">
        <p14:creationId xmlns="" xmlns:p14="http://schemas.microsoft.com/office/powerpoint/2010/main" val="4166988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BE7C1C-8174-4F4A-9347-55C7459BC527}" type="datetimeFigureOut">
              <a:rPr lang="en-US" smtClean="0"/>
              <a:pPr/>
              <a:t>12/24/2015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EEC9D-A9EA-4F92-847B-0E54226C864F}" type="slidenum">
              <a:rPr lang="en-US" smtClean="0"/>
              <a:pPr/>
              <a:t>‹#›</a:t>
            </a:fld>
            <a:endParaRPr lang="en-US"/>
          </a:p>
        </p:txBody>
      </p:sp>
    </p:spTree>
    <p:extLst>
      <p:ext uri="{BB962C8B-B14F-4D97-AF65-F5344CB8AC3E}">
        <p14:creationId xmlns="" xmlns:p14="http://schemas.microsoft.com/office/powerpoint/2010/main" val="3572636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BE7C1C-8174-4F4A-9347-55C7459BC527}" type="datetimeFigureOut">
              <a:rPr lang="en-US" smtClean="0"/>
              <a:pPr/>
              <a:t>12/24/2015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EEC9D-A9EA-4F92-847B-0E54226C864F}" type="slidenum">
              <a:rPr lang="en-US" smtClean="0"/>
              <a:pPr/>
              <a:t>‹#›</a:t>
            </a:fld>
            <a:endParaRPr lang="en-US"/>
          </a:p>
        </p:txBody>
      </p:sp>
    </p:spTree>
    <p:extLst>
      <p:ext uri="{BB962C8B-B14F-4D97-AF65-F5344CB8AC3E}">
        <p14:creationId xmlns="" xmlns:p14="http://schemas.microsoft.com/office/powerpoint/2010/main" val="1766391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6BE7C1C-8174-4F4A-9347-55C7459BC527}" type="datetimeFigureOut">
              <a:rPr lang="en-US" smtClean="0"/>
              <a:pPr/>
              <a:t>12/24/2015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8EEC9D-A9EA-4F92-847B-0E54226C864F}" type="slidenum">
              <a:rPr lang="en-US" smtClean="0"/>
              <a:pPr/>
              <a:t>‹#›</a:t>
            </a:fld>
            <a:endParaRPr lang="en-US"/>
          </a:p>
        </p:txBody>
      </p:sp>
    </p:spTree>
    <p:extLst>
      <p:ext uri="{BB962C8B-B14F-4D97-AF65-F5344CB8AC3E}">
        <p14:creationId xmlns="" xmlns:p14="http://schemas.microsoft.com/office/powerpoint/2010/main" val="4190702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6BE7C1C-8174-4F4A-9347-55C7459BC527}" type="datetimeFigureOut">
              <a:rPr lang="en-US" smtClean="0"/>
              <a:pPr/>
              <a:t>12/24/2015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8EEC9D-A9EA-4F92-847B-0E54226C864F}" type="slidenum">
              <a:rPr lang="en-US" smtClean="0"/>
              <a:pPr/>
              <a:t>‹#›</a:t>
            </a:fld>
            <a:endParaRPr lang="en-US"/>
          </a:p>
        </p:txBody>
      </p:sp>
    </p:spTree>
    <p:extLst>
      <p:ext uri="{BB962C8B-B14F-4D97-AF65-F5344CB8AC3E}">
        <p14:creationId xmlns="" xmlns:p14="http://schemas.microsoft.com/office/powerpoint/2010/main" val="1021764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6BE7C1C-8174-4F4A-9347-55C7459BC527}" type="datetimeFigureOut">
              <a:rPr lang="en-US" smtClean="0"/>
              <a:pPr/>
              <a:t>12/24/2015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8EEC9D-A9EA-4F92-847B-0E54226C864F}" type="slidenum">
              <a:rPr lang="en-US" smtClean="0"/>
              <a:pPr/>
              <a:t>‹#›</a:t>
            </a:fld>
            <a:endParaRPr lang="en-US"/>
          </a:p>
        </p:txBody>
      </p:sp>
    </p:spTree>
    <p:extLst>
      <p:ext uri="{BB962C8B-B14F-4D97-AF65-F5344CB8AC3E}">
        <p14:creationId xmlns="" xmlns:p14="http://schemas.microsoft.com/office/powerpoint/2010/main" val="3734939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BE7C1C-8174-4F4A-9347-55C7459BC527}" type="datetimeFigureOut">
              <a:rPr lang="en-US" smtClean="0"/>
              <a:pPr/>
              <a:t>12/24/2015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8EEC9D-A9EA-4F92-847B-0E54226C864F}" type="slidenum">
              <a:rPr lang="en-US" smtClean="0"/>
              <a:pPr/>
              <a:t>‹#›</a:t>
            </a:fld>
            <a:endParaRPr lang="en-US"/>
          </a:p>
        </p:txBody>
      </p:sp>
    </p:spTree>
    <p:extLst>
      <p:ext uri="{BB962C8B-B14F-4D97-AF65-F5344CB8AC3E}">
        <p14:creationId xmlns="" xmlns:p14="http://schemas.microsoft.com/office/powerpoint/2010/main" val="1284934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BE7C1C-8174-4F4A-9347-55C7459BC527}" type="datetimeFigureOut">
              <a:rPr lang="en-US" smtClean="0"/>
              <a:pPr/>
              <a:t>12/24/2015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8EEC9D-A9EA-4F92-847B-0E54226C864F}" type="slidenum">
              <a:rPr lang="en-US" smtClean="0"/>
              <a:pPr/>
              <a:t>‹#›</a:t>
            </a:fld>
            <a:endParaRPr lang="en-US"/>
          </a:p>
        </p:txBody>
      </p:sp>
    </p:spTree>
    <p:extLst>
      <p:ext uri="{BB962C8B-B14F-4D97-AF65-F5344CB8AC3E}">
        <p14:creationId xmlns="" xmlns:p14="http://schemas.microsoft.com/office/powerpoint/2010/main" val="3633654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BE7C1C-8174-4F4A-9347-55C7459BC527}" type="datetimeFigureOut">
              <a:rPr lang="en-US" smtClean="0"/>
              <a:pPr/>
              <a:t>12/24/2015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8EEC9D-A9EA-4F92-847B-0E54226C864F}" type="slidenum">
              <a:rPr lang="en-US" smtClean="0"/>
              <a:pPr/>
              <a:t>‹#›</a:t>
            </a:fld>
            <a:endParaRPr lang="en-US"/>
          </a:p>
        </p:txBody>
      </p:sp>
    </p:spTree>
    <p:extLst>
      <p:ext uri="{BB962C8B-B14F-4D97-AF65-F5344CB8AC3E}">
        <p14:creationId xmlns="" xmlns:p14="http://schemas.microsoft.com/office/powerpoint/2010/main" val="888566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BE7C1C-8174-4F4A-9347-55C7459BC527}" type="datetimeFigureOut">
              <a:rPr lang="en-US" smtClean="0"/>
              <a:pPr/>
              <a:t>12/24/2015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8EEC9D-A9EA-4F92-847B-0E54226C864F}" type="slidenum">
              <a:rPr lang="en-US" smtClean="0"/>
              <a:pPr/>
              <a:t>‹#›</a:t>
            </a:fld>
            <a:endParaRPr lang="en-US"/>
          </a:p>
        </p:txBody>
      </p:sp>
    </p:spTree>
    <p:extLst>
      <p:ext uri="{BB962C8B-B14F-4D97-AF65-F5344CB8AC3E}">
        <p14:creationId xmlns="" xmlns:p14="http://schemas.microsoft.com/office/powerpoint/2010/main" val="26071715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1" y="228600"/>
            <a:ext cx="8361363" cy="685800"/>
          </a:xfrm>
          <a:solidFill>
            <a:schemeClr val="bg1"/>
          </a:solidFill>
          <a:ln>
            <a:solidFill>
              <a:schemeClr val="tx1">
                <a:lumMod val="85000"/>
                <a:lumOff val="15000"/>
              </a:schemeClr>
            </a:solidFill>
          </a:ln>
        </p:spPr>
        <p:txBody>
          <a:bodyPr/>
          <a:lstStyle/>
          <a:p>
            <a:pPr>
              <a:defRPr/>
            </a:pPr>
            <a:r>
              <a:rPr lang="en-US" sz="3600" dirty="0" smtClean="0"/>
              <a:t>            ARTIFICIAL LIFT METHODS</a:t>
            </a:r>
            <a:endParaRPr lang="en-US" sz="3600" dirty="0"/>
          </a:p>
        </p:txBody>
      </p:sp>
      <p:sp>
        <p:nvSpPr>
          <p:cNvPr id="4099" name="Text Placeholder 3"/>
          <p:cNvSpPr>
            <a:spLocks noGrp="1"/>
          </p:cNvSpPr>
          <p:nvPr>
            <p:ph type="body" sz="half" idx="2"/>
          </p:nvPr>
        </p:nvSpPr>
        <p:spPr>
          <a:xfrm>
            <a:off x="2286000" y="4605338"/>
            <a:ext cx="7924800" cy="1871662"/>
          </a:xfrm>
        </p:spPr>
        <p:txBody>
          <a:bodyPr>
            <a:normAutofit lnSpcReduction="10000"/>
          </a:bodyPr>
          <a:lstStyle/>
          <a:p>
            <a:r>
              <a:rPr lang="en-US" dirty="0" smtClean="0"/>
              <a:t>Submitted to:-                                                                                          Submitted by :-</a:t>
            </a:r>
            <a:br>
              <a:rPr lang="en-US" dirty="0" smtClean="0"/>
            </a:br>
            <a:r>
              <a:rPr lang="en-US" dirty="0" err="1" smtClean="0"/>
              <a:t>Er</a:t>
            </a:r>
            <a:r>
              <a:rPr lang="en-US" dirty="0" smtClean="0"/>
              <a:t>. </a:t>
            </a:r>
            <a:r>
              <a:rPr lang="en-US" dirty="0" err="1" smtClean="0"/>
              <a:t>Akash</a:t>
            </a:r>
            <a:r>
              <a:rPr lang="en-US" dirty="0" smtClean="0"/>
              <a:t> </a:t>
            </a:r>
            <a:r>
              <a:rPr lang="en-US" dirty="0" err="1" smtClean="0"/>
              <a:t>Rana</a:t>
            </a:r>
            <a:r>
              <a:rPr lang="en-US" dirty="0" smtClean="0"/>
              <a:t>					</a:t>
            </a:r>
            <a:r>
              <a:rPr lang="en-US" dirty="0" err="1" smtClean="0"/>
              <a:t>Harrin</a:t>
            </a:r>
            <a:r>
              <a:rPr lang="en-US" dirty="0" smtClean="0"/>
              <a:t> Joe </a:t>
            </a:r>
            <a:r>
              <a:rPr lang="en-US" dirty="0" err="1" smtClean="0"/>
              <a:t>Verghese</a:t>
            </a:r>
            <a:r>
              <a:rPr lang="en-US" dirty="0" smtClean="0"/>
              <a:t/>
            </a:r>
            <a:br>
              <a:rPr lang="en-US" dirty="0" smtClean="0"/>
            </a:br>
            <a:r>
              <a:rPr lang="en-US" dirty="0" smtClean="0"/>
              <a:t>  HOD						</a:t>
            </a:r>
            <a:r>
              <a:rPr lang="en-US" dirty="0" err="1" smtClean="0"/>
              <a:t>Vivek</a:t>
            </a:r>
            <a:r>
              <a:rPr lang="en-US" dirty="0" smtClean="0"/>
              <a:t> Vincent(</a:t>
            </a:r>
            <a:r>
              <a:rPr lang="en-US" dirty="0" err="1" smtClean="0"/>
              <a:t>IIIrd</a:t>
            </a:r>
            <a:r>
              <a:rPr lang="en-US" dirty="0" smtClean="0"/>
              <a:t> Year)</a:t>
            </a:r>
          </a:p>
          <a:p>
            <a:r>
              <a:rPr lang="en-US" dirty="0" smtClean="0"/>
              <a:t/>
            </a:r>
            <a:br>
              <a:rPr lang="en-US" dirty="0" smtClean="0"/>
            </a:br>
            <a:r>
              <a:rPr lang="en-US" dirty="0" smtClean="0"/>
              <a:t/>
            </a:r>
            <a:br>
              <a:rPr lang="en-US" dirty="0" smtClean="0"/>
            </a:br>
            <a:r>
              <a:rPr lang="en-US" dirty="0" smtClean="0"/>
              <a:t>                                           </a:t>
            </a:r>
            <a:r>
              <a:rPr lang="en-US" b="1" dirty="0" smtClean="0"/>
              <a:t>BHAGWANT UNIVERSITY, AJMER</a:t>
            </a:r>
            <a:endParaRPr lang="en-US" dirty="0" smtClean="0"/>
          </a:p>
          <a:p>
            <a:r>
              <a:rPr lang="en-US" dirty="0" smtClean="0"/>
              <a:t>                                       </a:t>
            </a:r>
            <a:r>
              <a:rPr lang="en-US" b="1" i="1" dirty="0" smtClean="0"/>
              <a:t>Department of </a:t>
            </a:r>
            <a:r>
              <a:rPr lang="en-US" b="1" i="1" dirty="0"/>
              <a:t>P</a:t>
            </a:r>
            <a:r>
              <a:rPr lang="en-US" b="1" i="1" dirty="0" smtClean="0"/>
              <a:t>etroleum Engineering </a:t>
            </a:r>
            <a:endParaRPr lang="en-US" dirty="0" smtClean="0"/>
          </a:p>
        </p:txBody>
      </p:sp>
      <p:pic>
        <p:nvPicPr>
          <p:cNvPr id="4100" name="Content Placeholder 4" descr="C:\Users\risky rao\Desktop\d3cc1dfc-da83-4fea-b70d-38745c5404b3.jpg"/>
          <p:cNvPicPr>
            <a:picLocks noGrp="1"/>
          </p:cNvPicPr>
          <p:nvPr>
            <p:ph idx="1"/>
          </p:nvPr>
        </p:nvPicPr>
        <p:blipFill>
          <a:blip r:embed="rId2">
            <a:extLst>
              <a:ext uri="{28A0092B-C50C-407E-A947-70E740481C1C}">
                <a14:useLocalDpi xmlns="" xmlns:a14="http://schemas.microsoft.com/office/drawing/2010/main" val="0"/>
              </a:ext>
            </a:extLst>
          </a:blip>
          <a:srcRect/>
          <a:stretch>
            <a:fillRect/>
          </a:stretch>
        </p:blipFill>
        <p:spPr>
          <a:xfrm>
            <a:off x="4649789" y="1295400"/>
            <a:ext cx="3197225" cy="2928938"/>
          </a:xfrm>
        </p:spPr>
      </p:pic>
    </p:spTree>
    <p:extLst>
      <p:ext uri="{BB962C8B-B14F-4D97-AF65-F5344CB8AC3E}">
        <p14:creationId xmlns="" xmlns:p14="http://schemas.microsoft.com/office/powerpoint/2010/main" val="24358053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98475"/>
          </a:xfrm>
        </p:spPr>
        <p:txBody>
          <a:bodyPr>
            <a:noAutofit/>
          </a:bodyPr>
          <a:lstStyle/>
          <a:p>
            <a:r>
              <a:rPr lang="en-US" sz="3200" b="1" dirty="0" smtClean="0">
                <a:solidFill>
                  <a:srgbClr val="3399FF"/>
                </a:solidFill>
              </a:rPr>
              <a:t>Selecting an Artificial Lift Method – Hole Characteristics</a:t>
            </a:r>
            <a:endParaRPr lang="en-US" sz="3200" dirty="0"/>
          </a:p>
        </p:txBody>
      </p:sp>
      <p:sp>
        <p:nvSpPr>
          <p:cNvPr id="3" name="Content Placeholder 2"/>
          <p:cNvSpPr>
            <a:spLocks noGrp="1"/>
          </p:cNvSpPr>
          <p:nvPr>
            <p:ph idx="1"/>
          </p:nvPr>
        </p:nvSpPr>
        <p:spPr>
          <a:xfrm>
            <a:off x="838200" y="1143000"/>
            <a:ext cx="10515600" cy="5033963"/>
          </a:xfrm>
        </p:spPr>
        <p:txBody>
          <a:bodyPr>
            <a:normAutofit fontScale="77500" lnSpcReduction="20000"/>
          </a:bodyPr>
          <a:lstStyle/>
          <a:p>
            <a:pPr algn="just">
              <a:lnSpc>
                <a:spcPct val="150000"/>
              </a:lnSpc>
              <a:spcBef>
                <a:spcPts val="600"/>
              </a:spcBef>
              <a:spcAft>
                <a:spcPts val="600"/>
              </a:spcAft>
            </a:pPr>
            <a:r>
              <a:rPr lang="en-US" b="1" dirty="0" smtClean="0"/>
              <a:t>Well depth: </a:t>
            </a:r>
            <a:r>
              <a:rPr lang="en-US" dirty="0" smtClean="0"/>
              <a:t>The well depth dictates how much surface energy is needed to move fluids to surface, and may place limits on sucker rods and other equipment.</a:t>
            </a:r>
          </a:p>
          <a:p>
            <a:pPr algn="just">
              <a:lnSpc>
                <a:spcPct val="150000"/>
              </a:lnSpc>
              <a:spcBef>
                <a:spcPts val="600"/>
              </a:spcBef>
              <a:spcAft>
                <a:spcPts val="600"/>
              </a:spcAft>
            </a:pPr>
            <a:r>
              <a:rPr lang="en-US" b="1" dirty="0" smtClean="0"/>
              <a:t>Completion type: </a:t>
            </a:r>
            <a:r>
              <a:rPr lang="en-US" dirty="0" smtClean="0"/>
              <a:t>Completion and perforation skin factors affect inflow performance.</a:t>
            </a:r>
          </a:p>
          <a:p>
            <a:pPr algn="just">
              <a:lnSpc>
                <a:spcPct val="150000"/>
              </a:lnSpc>
              <a:spcBef>
                <a:spcPts val="600"/>
              </a:spcBef>
              <a:spcAft>
                <a:spcPts val="600"/>
              </a:spcAft>
            </a:pPr>
            <a:r>
              <a:rPr lang="en-US" b="1" dirty="0" smtClean="0"/>
              <a:t>Casing and tubing sizes: </a:t>
            </a:r>
            <a:r>
              <a:rPr lang="en-US" dirty="0" smtClean="0"/>
              <a:t>Small-diameter casing limits the production tubing size and constrains multiple options. Small-diameter tubing will limit production rates, but larger tubing may allow excessive fluid fallback.</a:t>
            </a:r>
          </a:p>
          <a:p>
            <a:pPr algn="just">
              <a:lnSpc>
                <a:spcPct val="150000"/>
              </a:lnSpc>
              <a:spcBef>
                <a:spcPts val="600"/>
              </a:spcBef>
              <a:spcAft>
                <a:spcPts val="600"/>
              </a:spcAft>
            </a:pPr>
            <a:r>
              <a:rPr lang="en-US" b="1" dirty="0" smtClean="0"/>
              <a:t>Wellbore deviation: </a:t>
            </a:r>
            <a:r>
              <a:rPr lang="en-US" dirty="0" smtClean="0"/>
              <a:t>Highly deviated wells may limit applications of beam pumping or PCP systems because of drag, compressive forces and potential for rod and tubing wear. </a:t>
            </a:r>
          </a:p>
        </p:txBody>
      </p:sp>
    </p:spTree>
    <p:extLst>
      <p:ext uri="{BB962C8B-B14F-4D97-AF65-F5344CB8AC3E}">
        <p14:creationId xmlns="" xmlns:p14="http://schemas.microsoft.com/office/powerpoint/2010/main" val="21872638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85775"/>
          </a:xfrm>
        </p:spPr>
        <p:txBody>
          <a:bodyPr>
            <a:noAutofit/>
          </a:bodyPr>
          <a:lstStyle/>
          <a:p>
            <a:r>
              <a:rPr lang="en-US" sz="3200" b="1" dirty="0" smtClean="0">
                <a:solidFill>
                  <a:srgbClr val="3399FF"/>
                </a:solidFill>
              </a:rPr>
              <a:t>Selecting an Artificial Lift Method – Surface Characteristics</a:t>
            </a:r>
            <a:endParaRPr lang="en-US" sz="3200" dirty="0"/>
          </a:p>
        </p:txBody>
      </p:sp>
      <p:sp>
        <p:nvSpPr>
          <p:cNvPr id="3" name="Content Placeholder 2"/>
          <p:cNvSpPr>
            <a:spLocks noGrp="1"/>
          </p:cNvSpPr>
          <p:nvPr>
            <p:ph idx="1"/>
          </p:nvPr>
        </p:nvSpPr>
        <p:spPr>
          <a:xfrm>
            <a:off x="838200" y="1155700"/>
            <a:ext cx="10515600" cy="5021263"/>
          </a:xfrm>
        </p:spPr>
        <p:txBody>
          <a:bodyPr>
            <a:normAutofit fontScale="85000" lnSpcReduction="20000"/>
          </a:bodyPr>
          <a:lstStyle/>
          <a:p>
            <a:pPr algn="just">
              <a:lnSpc>
                <a:spcPct val="150000"/>
              </a:lnSpc>
              <a:spcBef>
                <a:spcPts val="600"/>
              </a:spcBef>
              <a:spcAft>
                <a:spcPts val="600"/>
              </a:spcAft>
            </a:pPr>
            <a:r>
              <a:rPr lang="en-US" b="1" dirty="0" smtClean="0"/>
              <a:t>Flow rates</a:t>
            </a:r>
            <a:r>
              <a:rPr lang="en-US" dirty="0" smtClean="0"/>
              <a:t>: Flow rates are governed by wellhead pressures and backpressures in surface production equipment (i.e., separators, chokes and </a:t>
            </a:r>
            <a:r>
              <a:rPr lang="en-US" dirty="0" err="1" smtClean="0"/>
              <a:t>flowlines</a:t>
            </a:r>
            <a:r>
              <a:rPr lang="en-US" dirty="0" smtClean="0"/>
              <a:t>).</a:t>
            </a:r>
          </a:p>
          <a:p>
            <a:pPr algn="just">
              <a:lnSpc>
                <a:spcPct val="150000"/>
              </a:lnSpc>
              <a:spcBef>
                <a:spcPts val="600"/>
              </a:spcBef>
              <a:spcAft>
                <a:spcPts val="600"/>
              </a:spcAft>
            </a:pPr>
            <a:r>
              <a:rPr lang="en-US" b="1" dirty="0" smtClean="0"/>
              <a:t>Fluid contaminants: P</a:t>
            </a:r>
            <a:r>
              <a:rPr lang="en-US" dirty="0" smtClean="0"/>
              <a:t>araffin or salt can increase the backpressure on a well.</a:t>
            </a:r>
          </a:p>
          <a:p>
            <a:pPr algn="just">
              <a:lnSpc>
                <a:spcPct val="150000"/>
              </a:lnSpc>
              <a:spcBef>
                <a:spcPts val="600"/>
              </a:spcBef>
              <a:spcAft>
                <a:spcPts val="600"/>
              </a:spcAft>
            </a:pPr>
            <a:r>
              <a:rPr lang="en-US" b="1" dirty="0" smtClean="0"/>
              <a:t>Power sources: </a:t>
            </a:r>
            <a:r>
              <a:rPr lang="en-US" dirty="0" smtClean="0"/>
              <a:t>The availability of electricity or natural gas governs the type of artificial lift selected. Diesel, propane or other sources may also be considered.</a:t>
            </a:r>
          </a:p>
          <a:p>
            <a:pPr algn="just">
              <a:lnSpc>
                <a:spcPct val="150000"/>
              </a:lnSpc>
              <a:spcBef>
                <a:spcPts val="600"/>
              </a:spcBef>
              <a:spcAft>
                <a:spcPts val="600"/>
              </a:spcAft>
            </a:pPr>
            <a:r>
              <a:rPr lang="en-US" b="1" dirty="0" smtClean="0"/>
              <a:t>Field location: </a:t>
            </a:r>
            <a:r>
              <a:rPr lang="en-US" dirty="0" smtClean="0"/>
              <a:t>In offshore fields, the availability of platform space and placement of directional wells are primary considerations. In onshore fields, such factors as noise limits, safety, environmental, pollution concerns, surface access and well spacing must be considered.</a:t>
            </a:r>
          </a:p>
        </p:txBody>
      </p:sp>
    </p:spTree>
    <p:extLst>
      <p:ext uri="{BB962C8B-B14F-4D97-AF65-F5344CB8AC3E}">
        <p14:creationId xmlns="" xmlns:p14="http://schemas.microsoft.com/office/powerpoint/2010/main" val="10119233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03425"/>
            <a:ext cx="10515600" cy="1325563"/>
          </a:xfrm>
        </p:spPr>
        <p:txBody>
          <a:bodyPr>
            <a:normAutofit fontScale="90000"/>
          </a:bodyPr>
          <a:lstStyle/>
          <a:p>
            <a:r>
              <a:rPr lang="en-US" sz="9600" dirty="0" smtClean="0">
                <a:solidFill>
                  <a:srgbClr val="FF0000"/>
                </a:solidFill>
              </a:rPr>
              <a:t>         THANK YOU</a:t>
            </a:r>
            <a:endParaRPr lang="en-US" sz="9600" dirty="0">
              <a:solidFill>
                <a:srgbClr val="FF0000"/>
              </a:solidFill>
            </a:endParaRPr>
          </a:p>
        </p:txBody>
      </p:sp>
      <p:sp>
        <p:nvSpPr>
          <p:cNvPr id="3" name="Content Placeholder 2"/>
          <p:cNvSpPr>
            <a:spLocks noGrp="1"/>
          </p:cNvSpPr>
          <p:nvPr>
            <p:ph idx="1"/>
          </p:nvPr>
        </p:nvSpPr>
        <p:spPr>
          <a:xfrm>
            <a:off x="838200" y="4927599"/>
            <a:ext cx="10515600" cy="1249363"/>
          </a:xfrm>
        </p:spPr>
        <p:txBody>
          <a:bodyPr/>
          <a:lstStyle/>
          <a:p>
            <a:pPr marL="0" indent="0">
              <a:buNone/>
            </a:pPr>
            <a:r>
              <a:rPr lang="en-US" dirty="0" smtClean="0"/>
              <a:t>.</a:t>
            </a:r>
          </a:p>
          <a:p>
            <a:pPr marL="0" indent="0">
              <a:buNone/>
            </a:pPr>
            <a:endParaRPr lang="en-US" dirty="0"/>
          </a:p>
        </p:txBody>
      </p:sp>
    </p:spTree>
    <p:extLst>
      <p:ext uri="{BB962C8B-B14F-4D97-AF65-F5344CB8AC3E}">
        <p14:creationId xmlns="" xmlns:p14="http://schemas.microsoft.com/office/powerpoint/2010/main" val="8988832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61975"/>
          </a:xfrm>
        </p:spPr>
        <p:txBody>
          <a:bodyPr>
            <a:normAutofit fontScale="90000"/>
          </a:bodyPr>
          <a:lstStyle/>
          <a:p>
            <a:r>
              <a:rPr lang="en-US" b="1" dirty="0" smtClean="0">
                <a:solidFill>
                  <a:srgbClr val="3399FF"/>
                </a:solidFill>
              </a:rPr>
              <a:t>                                    Artificial Lift</a:t>
            </a:r>
            <a:endParaRPr lang="en-US" dirty="0"/>
          </a:p>
        </p:txBody>
      </p:sp>
      <p:sp>
        <p:nvSpPr>
          <p:cNvPr id="3" name="Content Placeholder 2"/>
          <p:cNvSpPr>
            <a:spLocks noGrp="1"/>
          </p:cNvSpPr>
          <p:nvPr>
            <p:ph idx="1"/>
          </p:nvPr>
        </p:nvSpPr>
        <p:spPr>
          <a:xfrm>
            <a:off x="838200" y="1104900"/>
            <a:ext cx="10515600" cy="5072063"/>
          </a:xfrm>
        </p:spPr>
        <p:txBody>
          <a:bodyPr/>
          <a:lstStyle/>
          <a:p>
            <a:r>
              <a:rPr lang="en-US" b="1" dirty="0" smtClean="0"/>
              <a:t>Artificial lift</a:t>
            </a:r>
            <a:r>
              <a:rPr lang="en-US" dirty="0" smtClean="0"/>
              <a:t> is a means of overcoming </a:t>
            </a:r>
            <a:r>
              <a:rPr lang="en-US" dirty="0" err="1" smtClean="0"/>
              <a:t>bottomhole</a:t>
            </a:r>
            <a:r>
              <a:rPr lang="en-US" dirty="0" smtClean="0"/>
              <a:t> pressure so that a well can produce at some desired rate, either by injecting gas into the producing fluid column to reduce its hydrostatic pressure, or using a </a:t>
            </a:r>
            <a:r>
              <a:rPr lang="en-US" dirty="0" err="1" smtClean="0"/>
              <a:t>downhole</a:t>
            </a:r>
            <a:r>
              <a:rPr lang="en-US" dirty="0" smtClean="0"/>
              <a:t> pump to provide additional lift pressure </a:t>
            </a:r>
            <a:r>
              <a:rPr lang="en-US" dirty="0" err="1" smtClean="0"/>
              <a:t>downhole</a:t>
            </a:r>
            <a:r>
              <a:rPr lang="en-US" dirty="0" smtClean="0"/>
              <a:t>.</a:t>
            </a:r>
          </a:p>
          <a:p>
            <a:pPr marL="0" indent="0">
              <a:buNone/>
            </a:pPr>
            <a:endParaRPr lang="en-US" dirty="0"/>
          </a:p>
        </p:txBody>
      </p:sp>
    </p:spTree>
    <p:extLst>
      <p:ext uri="{BB962C8B-B14F-4D97-AF65-F5344CB8AC3E}">
        <p14:creationId xmlns="" xmlns:p14="http://schemas.microsoft.com/office/powerpoint/2010/main" val="7354329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346075"/>
          </a:xfrm>
        </p:spPr>
        <p:txBody>
          <a:bodyPr>
            <a:normAutofit fontScale="90000"/>
          </a:bodyPr>
          <a:lstStyle/>
          <a:p>
            <a:pPr>
              <a:spcBef>
                <a:spcPct val="50000"/>
              </a:spcBef>
            </a:pPr>
            <a:r>
              <a:rPr lang="en-US" b="1" dirty="0" smtClean="0">
                <a:solidFill>
                  <a:srgbClr val="CC3300"/>
                </a:solidFill>
              </a:rPr>
              <a:t>                Introduction to Artificial Lift</a:t>
            </a:r>
            <a:endParaRPr lang="en-US" b="1" dirty="0">
              <a:solidFill>
                <a:srgbClr val="CC3300"/>
              </a:solidFill>
            </a:endParaRPr>
          </a:p>
        </p:txBody>
      </p:sp>
      <p:sp>
        <p:nvSpPr>
          <p:cNvPr id="3" name="Content Placeholder 2"/>
          <p:cNvSpPr>
            <a:spLocks noGrp="1"/>
          </p:cNvSpPr>
          <p:nvPr>
            <p:ph idx="1"/>
          </p:nvPr>
        </p:nvSpPr>
        <p:spPr>
          <a:xfrm>
            <a:off x="838200" y="863600"/>
            <a:ext cx="10515600" cy="5313363"/>
          </a:xfrm>
        </p:spPr>
        <p:txBody>
          <a:bodyPr/>
          <a:lstStyle/>
          <a:p>
            <a:r>
              <a:rPr lang="en-US" dirty="0" smtClean="0"/>
              <a:t>.</a:t>
            </a:r>
          </a:p>
          <a:p>
            <a:endParaRPr lang="en-US" dirty="0"/>
          </a:p>
        </p:txBody>
      </p:sp>
      <p:sp>
        <p:nvSpPr>
          <p:cNvPr id="4" name="Rectangle 2"/>
          <p:cNvSpPr txBox="1">
            <a:spLocks noChangeArrowheads="1"/>
          </p:cNvSpPr>
          <p:nvPr/>
        </p:nvSpPr>
        <p:spPr>
          <a:xfrm>
            <a:off x="968375" y="1043781"/>
            <a:ext cx="5181600" cy="4953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spcBef>
                <a:spcPts val="600"/>
              </a:spcBef>
              <a:spcAft>
                <a:spcPts val="600"/>
              </a:spcAft>
            </a:pPr>
            <a:r>
              <a:rPr lang="en-US" sz="1600" dirty="0" smtClean="0"/>
              <a:t>Gas lift involves injecting high-pressure gas from the surface into the producing fluid column through one or more subsurface valves set at predetermined depths</a:t>
            </a:r>
            <a:endParaRPr lang="en-US" sz="1600" dirty="0"/>
          </a:p>
        </p:txBody>
      </p:sp>
      <p:pic>
        <p:nvPicPr>
          <p:cNvPr id="5" name="Picture 10" descr="https://encrypted-tbn3.gstatic.com/images?q=tbn:ANd9GcR4810e36usfp6EgzCwylwKqmMGsBLRUCSI9_QCzSni5QrKYsVEMA"/>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7791450" y="1274762"/>
            <a:ext cx="2514600" cy="44910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Picture 12" descr="https://encrypted-tbn2.gstatic.com/images?q=tbn:ANd9GcRA3W7gu7jOuuEbDybeKPUJZHKikBoJkkpYZruMfVpKJhpr7aY91Q"/>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4064000" y="3498452"/>
            <a:ext cx="1612900" cy="2133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7" name="Picture 14" descr="https://encrypted-tbn0.gstatic.com/images?q=tbn:ANd9GcRjYwiL8XmpHE4NdYDNsQFzBy0GsmXugM66uowPCFdB6kOYcjEoHQ"/>
          <p:cNvPicPr>
            <a:picLocks noChangeAspect="1" noChangeArrowheads="1"/>
          </p:cNvPicPr>
          <p:nvPr/>
        </p:nvPicPr>
        <p:blipFill>
          <a:blip r:embed="rId4">
            <a:extLst>
              <a:ext uri="{28A0092B-C50C-407E-A947-70E740481C1C}">
                <a14:useLocalDpi xmlns="" xmlns:a14="http://schemas.microsoft.com/office/drawing/2010/main" val="0"/>
              </a:ext>
            </a:extLst>
          </a:blip>
          <a:srcRect/>
          <a:stretch>
            <a:fillRect/>
          </a:stretch>
        </p:blipFill>
        <p:spPr bwMode="auto">
          <a:xfrm>
            <a:off x="4064000" y="2300288"/>
            <a:ext cx="3486150" cy="9715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8" name="Picture 16" descr="https://encrypted-tbn1.gstatic.com/images?q=tbn:ANd9GcQRv_ihRdC2zn3nOotdbrnNK8gq_eGFnPg3Qsl617fj2LVyrBd3"/>
          <p:cNvPicPr>
            <a:picLocks noChangeAspect="1" noChangeArrowheads="1"/>
          </p:cNvPicPr>
          <p:nvPr/>
        </p:nvPicPr>
        <p:blipFill>
          <a:blip r:embed="rId5">
            <a:extLst>
              <a:ext uri="{28A0092B-C50C-407E-A947-70E740481C1C}">
                <a14:useLocalDpi xmlns="" xmlns:a14="http://schemas.microsoft.com/office/drawing/2010/main" val="0"/>
              </a:ext>
            </a:extLst>
          </a:blip>
          <a:srcRect/>
          <a:stretch>
            <a:fillRect/>
          </a:stretch>
        </p:blipFill>
        <p:spPr bwMode="auto">
          <a:xfrm>
            <a:off x="1290638" y="2605486"/>
            <a:ext cx="1638300" cy="2800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2725411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50875"/>
          </a:xfrm>
        </p:spPr>
        <p:txBody>
          <a:bodyPr>
            <a:normAutofit fontScale="90000"/>
          </a:bodyPr>
          <a:lstStyle/>
          <a:p>
            <a:r>
              <a:rPr lang="en-US" b="1" dirty="0" smtClean="0">
                <a:solidFill>
                  <a:srgbClr val="3399FF"/>
                </a:solidFill>
              </a:rPr>
              <a:t>                                     Gas Lift</a:t>
            </a:r>
            <a:endParaRPr lang="en-US" dirty="0"/>
          </a:p>
        </p:txBody>
      </p:sp>
      <p:sp>
        <p:nvSpPr>
          <p:cNvPr id="3" name="Content Placeholder 2"/>
          <p:cNvSpPr>
            <a:spLocks noGrp="1"/>
          </p:cNvSpPr>
          <p:nvPr>
            <p:ph idx="1"/>
          </p:nvPr>
        </p:nvSpPr>
        <p:spPr>
          <a:xfrm>
            <a:off x="838200" y="1308100"/>
            <a:ext cx="10515600" cy="4868863"/>
          </a:xfrm>
        </p:spPr>
        <p:txBody>
          <a:bodyPr>
            <a:normAutofit fontScale="77500" lnSpcReduction="20000"/>
          </a:bodyPr>
          <a:lstStyle/>
          <a:p>
            <a:pPr algn="just">
              <a:lnSpc>
                <a:spcPct val="150000"/>
              </a:lnSpc>
              <a:spcBef>
                <a:spcPts val="600"/>
              </a:spcBef>
              <a:spcAft>
                <a:spcPts val="600"/>
              </a:spcAft>
            </a:pPr>
            <a:r>
              <a:rPr lang="en-US" dirty="0" smtClean="0"/>
              <a:t>There are two main types of gas lift</a:t>
            </a:r>
            <a:r>
              <a:rPr lang="en-US" i="1" dirty="0" smtClean="0"/>
              <a:t>:</a:t>
            </a:r>
            <a:endParaRPr lang="en-US" dirty="0" smtClean="0"/>
          </a:p>
          <a:p>
            <a:pPr algn="just">
              <a:lnSpc>
                <a:spcPct val="150000"/>
              </a:lnSpc>
              <a:spcBef>
                <a:spcPts val="600"/>
              </a:spcBef>
              <a:spcAft>
                <a:spcPts val="600"/>
              </a:spcAft>
            </a:pPr>
            <a:r>
              <a:rPr lang="en-US" i="1" dirty="0" smtClean="0"/>
              <a:t>Continuous gas lift</a:t>
            </a:r>
            <a:r>
              <a:rPr lang="en-US" dirty="0" smtClean="0"/>
              <a:t>, where gas is injected in a constant, uninterrupted stream. This lowers the overall density of the fluid column and reduces the hydrostatic component of the flowing </a:t>
            </a:r>
            <a:r>
              <a:rPr lang="en-US" dirty="0" err="1" smtClean="0"/>
              <a:t>bottomhole</a:t>
            </a:r>
            <a:r>
              <a:rPr lang="en-US" dirty="0" smtClean="0"/>
              <a:t> pressure. This method is generally applied to wells with high productivity indexes.</a:t>
            </a:r>
          </a:p>
          <a:p>
            <a:pPr algn="just">
              <a:lnSpc>
                <a:spcPct val="150000"/>
              </a:lnSpc>
              <a:spcBef>
                <a:spcPts val="600"/>
              </a:spcBef>
              <a:spcAft>
                <a:spcPts val="600"/>
              </a:spcAft>
            </a:pPr>
            <a:r>
              <a:rPr lang="en-US" i="1" dirty="0" smtClean="0"/>
              <a:t>Intermittent gas lift, </a:t>
            </a:r>
            <a:r>
              <a:rPr lang="en-US" dirty="0" smtClean="0"/>
              <a:t>which is designed for lower-productivity wells. In this type of gas lift installation, a volume of formation fluid accumulates inside the production tubing. A high-pressure “slug” of gas is then injected below the liquid, physically displacing it to the surface. As soon as the fluid is produced, gas injection is interrupted, and the cycle of liquid accumulation-gas injection-liquid production is repeated.</a:t>
            </a:r>
          </a:p>
          <a:p>
            <a:endParaRPr lang="en-US" dirty="0"/>
          </a:p>
        </p:txBody>
      </p:sp>
    </p:spTree>
    <p:extLst>
      <p:ext uri="{BB962C8B-B14F-4D97-AF65-F5344CB8AC3E}">
        <p14:creationId xmlns="" xmlns:p14="http://schemas.microsoft.com/office/powerpoint/2010/main" val="1468309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60375"/>
          </a:xfrm>
        </p:spPr>
        <p:txBody>
          <a:bodyPr>
            <a:normAutofit fontScale="90000"/>
          </a:bodyPr>
          <a:lstStyle/>
          <a:p>
            <a:r>
              <a:rPr lang="en-US" b="1" dirty="0" smtClean="0">
                <a:solidFill>
                  <a:srgbClr val="3399FF"/>
                </a:solidFill>
              </a:rPr>
              <a:t>Pump-Assisted Lift – Reciprocating Rod Pump</a:t>
            </a:r>
            <a:endParaRPr lang="en-US" dirty="0"/>
          </a:p>
        </p:txBody>
      </p:sp>
      <p:sp>
        <p:nvSpPr>
          <p:cNvPr id="3" name="Content Placeholder 2"/>
          <p:cNvSpPr>
            <a:spLocks noGrp="1"/>
          </p:cNvSpPr>
          <p:nvPr>
            <p:ph idx="1"/>
          </p:nvPr>
        </p:nvSpPr>
        <p:spPr>
          <a:xfrm>
            <a:off x="838200" y="1066800"/>
            <a:ext cx="10515600" cy="5110163"/>
          </a:xfrm>
        </p:spPr>
        <p:txBody>
          <a:bodyPr/>
          <a:lstStyle/>
          <a:p>
            <a:pPr marL="0" indent="0">
              <a:buNone/>
            </a:pPr>
            <a:r>
              <a:rPr lang="en-US" dirty="0" smtClean="0"/>
              <a:t>.</a:t>
            </a:r>
            <a:endParaRPr lang="en-US" dirty="0"/>
          </a:p>
        </p:txBody>
      </p:sp>
      <p:sp>
        <p:nvSpPr>
          <p:cNvPr id="4" name="Rectangle 2"/>
          <p:cNvSpPr txBox="1">
            <a:spLocks noChangeArrowheads="1"/>
          </p:cNvSpPr>
          <p:nvPr/>
        </p:nvSpPr>
        <p:spPr>
          <a:xfrm>
            <a:off x="914400" y="1447800"/>
            <a:ext cx="4724400" cy="48006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spcBef>
                <a:spcPts val="600"/>
              </a:spcBef>
              <a:spcAft>
                <a:spcPts val="600"/>
              </a:spcAft>
            </a:pPr>
            <a:r>
              <a:rPr lang="en-US" sz="1600" smtClean="0"/>
              <a:t>Beam pumping is the most common artificial lift method. It can be used for a wide range of production rates and operating conditions, and rod pump systems are relatively simple to operate and maintain. However, the volumetric efficiency (capacity) of a rod pump is low. its initial installation may involve relatively high capital costs. Its application is very limited for deep, inclined and horizontal wells.</a:t>
            </a:r>
            <a:endParaRPr lang="en-US" sz="1600" dirty="0"/>
          </a:p>
        </p:txBody>
      </p:sp>
      <p:pic>
        <p:nvPicPr>
          <p:cNvPr id="5" name="Picture 6" descr="Figure 3"/>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7150100" y="1308099"/>
            <a:ext cx="2679700" cy="518075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4321477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36575"/>
          </a:xfrm>
        </p:spPr>
        <p:txBody>
          <a:bodyPr>
            <a:normAutofit fontScale="90000"/>
          </a:bodyPr>
          <a:lstStyle/>
          <a:p>
            <a:r>
              <a:rPr lang="en-US" b="1" dirty="0" smtClean="0">
                <a:solidFill>
                  <a:srgbClr val="3399FF"/>
                </a:solidFill>
              </a:rPr>
              <a:t>Pump-Assisted Lift – Hydraulic Pump</a:t>
            </a:r>
            <a:endParaRPr lang="en-US" dirty="0"/>
          </a:p>
        </p:txBody>
      </p:sp>
      <p:sp>
        <p:nvSpPr>
          <p:cNvPr id="3" name="Content Placeholder 2"/>
          <p:cNvSpPr>
            <a:spLocks noGrp="1"/>
          </p:cNvSpPr>
          <p:nvPr>
            <p:ph idx="1"/>
          </p:nvPr>
        </p:nvSpPr>
        <p:spPr>
          <a:xfrm>
            <a:off x="838200" y="1130300"/>
            <a:ext cx="10515600" cy="5046663"/>
          </a:xfrm>
        </p:spPr>
        <p:txBody>
          <a:bodyPr/>
          <a:lstStyle/>
          <a:p>
            <a:pPr marL="0" indent="0">
              <a:buNone/>
            </a:pPr>
            <a:r>
              <a:rPr lang="en-US" dirty="0" smtClean="0"/>
              <a:t>.</a:t>
            </a:r>
            <a:endParaRPr lang="en-US" dirty="0"/>
          </a:p>
        </p:txBody>
      </p:sp>
      <p:sp>
        <p:nvSpPr>
          <p:cNvPr id="4" name="Rectangle 2"/>
          <p:cNvSpPr txBox="1">
            <a:spLocks noChangeArrowheads="1"/>
          </p:cNvSpPr>
          <p:nvPr/>
        </p:nvSpPr>
        <p:spPr>
          <a:xfrm>
            <a:off x="762000" y="1676400"/>
            <a:ext cx="4724400" cy="4572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spcBef>
                <a:spcPts val="600"/>
              </a:spcBef>
              <a:spcAft>
                <a:spcPts val="600"/>
              </a:spcAft>
            </a:pPr>
            <a:r>
              <a:rPr lang="en-US" sz="1600" smtClean="0"/>
              <a:t>Hydraulic pump systems use a power fluid—usually light oil or water—that is injected from the surface to operate a downhole pump. Multiple wells can be produced using a single surface power fluid installation</a:t>
            </a:r>
          </a:p>
          <a:p>
            <a:pPr algn="just">
              <a:lnSpc>
                <a:spcPct val="150000"/>
              </a:lnSpc>
              <a:spcBef>
                <a:spcPts val="600"/>
              </a:spcBef>
              <a:spcAft>
                <a:spcPts val="600"/>
              </a:spcAft>
            </a:pPr>
            <a:endParaRPr lang="en-US" sz="1600" smtClean="0"/>
          </a:p>
          <a:p>
            <a:pPr algn="just">
              <a:lnSpc>
                <a:spcPct val="150000"/>
              </a:lnSpc>
              <a:spcBef>
                <a:spcPts val="600"/>
              </a:spcBef>
              <a:spcAft>
                <a:spcPts val="600"/>
              </a:spcAft>
            </a:pPr>
            <a:endParaRPr lang="en-US" sz="1600"/>
          </a:p>
        </p:txBody>
      </p:sp>
      <p:pic>
        <p:nvPicPr>
          <p:cNvPr id="5" name="Picture 6" descr="Figure 5"/>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5867400" y="1130300"/>
            <a:ext cx="4203700" cy="4889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12233556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23875"/>
          </a:xfrm>
        </p:spPr>
        <p:txBody>
          <a:bodyPr>
            <a:normAutofit fontScale="90000"/>
          </a:bodyPr>
          <a:lstStyle/>
          <a:p>
            <a:r>
              <a:rPr lang="en-US" b="1" dirty="0" smtClean="0">
                <a:solidFill>
                  <a:srgbClr val="3399FF"/>
                </a:solidFill>
              </a:rPr>
              <a:t>Pump-Assisted Lift – ESP</a:t>
            </a:r>
            <a:endParaRPr lang="en-US" dirty="0"/>
          </a:p>
        </p:txBody>
      </p:sp>
      <p:sp>
        <p:nvSpPr>
          <p:cNvPr id="3" name="Content Placeholder 2"/>
          <p:cNvSpPr>
            <a:spLocks noGrp="1"/>
          </p:cNvSpPr>
          <p:nvPr>
            <p:ph idx="1"/>
          </p:nvPr>
        </p:nvSpPr>
        <p:spPr/>
        <p:txBody>
          <a:bodyPr/>
          <a:lstStyle/>
          <a:p>
            <a:pPr marL="0" indent="0">
              <a:buNone/>
            </a:pPr>
            <a:r>
              <a:rPr lang="en-US" dirty="0" smtClean="0"/>
              <a:t>.</a:t>
            </a:r>
            <a:endParaRPr lang="en-US" dirty="0"/>
          </a:p>
        </p:txBody>
      </p:sp>
      <p:sp>
        <p:nvSpPr>
          <p:cNvPr id="4" name="Rectangle 2"/>
          <p:cNvSpPr txBox="1">
            <a:spLocks noChangeArrowheads="1"/>
          </p:cNvSpPr>
          <p:nvPr/>
        </p:nvSpPr>
        <p:spPr>
          <a:xfrm>
            <a:off x="1955800" y="2057400"/>
            <a:ext cx="4191000" cy="48006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spcBef>
                <a:spcPts val="600"/>
              </a:spcBef>
              <a:spcAft>
                <a:spcPts val="600"/>
              </a:spcAft>
            </a:pPr>
            <a:r>
              <a:rPr lang="en-US" sz="1600" smtClean="0"/>
              <a:t>An electric submersible pumping (ESP) assembly consists of a downhole centrifugal pump driven by a submersible electric motor, which is connected to a power source at the surface </a:t>
            </a:r>
            <a:endParaRPr lang="en-US" sz="1600"/>
          </a:p>
        </p:txBody>
      </p:sp>
      <p:pic>
        <p:nvPicPr>
          <p:cNvPr id="5" name="Picture 5" descr="Figure 6"/>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6769100" y="1690688"/>
            <a:ext cx="2362200" cy="480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15066494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1100" y="517525"/>
            <a:ext cx="10515600" cy="498475"/>
          </a:xfrm>
        </p:spPr>
        <p:txBody>
          <a:bodyPr>
            <a:normAutofit fontScale="90000"/>
          </a:bodyPr>
          <a:lstStyle/>
          <a:p>
            <a:r>
              <a:rPr lang="en-US" b="1" dirty="0" smtClean="0">
                <a:solidFill>
                  <a:srgbClr val="3399FF"/>
                </a:solidFill>
              </a:rPr>
              <a:t>Pump-Assisted Lift – ESP</a:t>
            </a:r>
            <a:br>
              <a:rPr lang="en-US" b="1" dirty="0" smtClean="0">
                <a:solidFill>
                  <a:srgbClr val="3399FF"/>
                </a:solidFill>
              </a:rPr>
            </a:br>
            <a:endParaRPr lang="en-US" dirty="0"/>
          </a:p>
        </p:txBody>
      </p:sp>
      <p:sp>
        <p:nvSpPr>
          <p:cNvPr id="3" name="Content Placeholder 2"/>
          <p:cNvSpPr>
            <a:spLocks noGrp="1"/>
          </p:cNvSpPr>
          <p:nvPr>
            <p:ph idx="1"/>
          </p:nvPr>
        </p:nvSpPr>
        <p:spPr>
          <a:xfrm>
            <a:off x="838200" y="1168400"/>
            <a:ext cx="10515600" cy="5008563"/>
          </a:xfrm>
        </p:spPr>
        <p:txBody>
          <a:bodyPr>
            <a:normAutofit fontScale="85000" lnSpcReduction="20000"/>
          </a:bodyPr>
          <a:lstStyle/>
          <a:p>
            <a:pPr algn="just">
              <a:lnSpc>
                <a:spcPct val="150000"/>
              </a:lnSpc>
              <a:spcBef>
                <a:spcPts val="600"/>
              </a:spcBef>
              <a:spcAft>
                <a:spcPts val="600"/>
              </a:spcAft>
            </a:pPr>
            <a:r>
              <a:rPr lang="en-US" u="sng" dirty="0" smtClean="0"/>
              <a:t>Advantages</a:t>
            </a:r>
            <a:r>
              <a:rPr lang="en-US" dirty="0" smtClean="0"/>
              <a:t>: </a:t>
            </a:r>
          </a:p>
          <a:p>
            <a:pPr algn="just">
              <a:lnSpc>
                <a:spcPct val="150000"/>
              </a:lnSpc>
              <a:spcBef>
                <a:spcPts val="600"/>
              </a:spcBef>
              <a:spcAft>
                <a:spcPts val="600"/>
              </a:spcAft>
            </a:pPr>
            <a:r>
              <a:rPr lang="en-US" dirty="0" smtClean="0"/>
              <a:t>The most efficient lift methods on a cost-per-barrel basis.</a:t>
            </a:r>
          </a:p>
          <a:p>
            <a:pPr algn="just">
              <a:lnSpc>
                <a:spcPct val="150000"/>
              </a:lnSpc>
              <a:spcBef>
                <a:spcPts val="600"/>
              </a:spcBef>
              <a:spcAft>
                <a:spcPts val="600"/>
              </a:spcAft>
            </a:pPr>
            <a:r>
              <a:rPr lang="en-US" dirty="0" smtClean="0"/>
              <a:t>High rate: 100 to 60,000 B/D, including high water-cut fluids. </a:t>
            </a:r>
          </a:p>
          <a:p>
            <a:pPr algn="just">
              <a:lnSpc>
                <a:spcPct val="150000"/>
              </a:lnSpc>
              <a:spcBef>
                <a:spcPts val="600"/>
              </a:spcBef>
              <a:spcAft>
                <a:spcPts val="600"/>
              </a:spcAft>
            </a:pPr>
            <a:r>
              <a:rPr lang="en-US" dirty="0" smtClean="0"/>
              <a:t>Work in high-temperature wells (above 350°F) using high-temperature motors and cables. </a:t>
            </a:r>
          </a:p>
          <a:p>
            <a:pPr algn="just">
              <a:lnSpc>
                <a:spcPct val="150000"/>
              </a:lnSpc>
              <a:spcBef>
                <a:spcPts val="600"/>
              </a:spcBef>
              <a:spcAft>
                <a:spcPts val="600"/>
              </a:spcAft>
            </a:pPr>
            <a:r>
              <a:rPr lang="en-US" dirty="0" smtClean="0"/>
              <a:t>The pumps can be modified to lift corrosive fluids and sand. </a:t>
            </a:r>
          </a:p>
          <a:p>
            <a:pPr algn="just">
              <a:lnSpc>
                <a:spcPct val="150000"/>
              </a:lnSpc>
              <a:spcBef>
                <a:spcPts val="600"/>
              </a:spcBef>
              <a:spcAft>
                <a:spcPts val="600"/>
              </a:spcAft>
            </a:pPr>
            <a:r>
              <a:rPr lang="en-US" dirty="0" smtClean="0"/>
              <a:t>ESP systems can be used in high-angle and horizontal wells if placed in straight or vertical sections of the well.</a:t>
            </a:r>
          </a:p>
          <a:p>
            <a:endParaRPr lang="en-US" dirty="0"/>
          </a:p>
        </p:txBody>
      </p:sp>
    </p:spTree>
    <p:extLst>
      <p:ext uri="{BB962C8B-B14F-4D97-AF65-F5344CB8AC3E}">
        <p14:creationId xmlns="" xmlns:p14="http://schemas.microsoft.com/office/powerpoint/2010/main" val="2238142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47675"/>
          </a:xfrm>
        </p:spPr>
        <p:txBody>
          <a:bodyPr>
            <a:noAutofit/>
          </a:bodyPr>
          <a:lstStyle/>
          <a:p>
            <a:r>
              <a:rPr lang="en-US" sz="3200" b="1" dirty="0" smtClean="0">
                <a:solidFill>
                  <a:srgbClr val="3399FF"/>
                </a:solidFill>
              </a:rPr>
              <a:t>Selecting an Artificial Lift Method – Reservoir Characteristics</a:t>
            </a:r>
            <a:endParaRPr lang="en-US" sz="3200" dirty="0"/>
          </a:p>
        </p:txBody>
      </p:sp>
      <p:sp>
        <p:nvSpPr>
          <p:cNvPr id="3" name="Content Placeholder 2"/>
          <p:cNvSpPr>
            <a:spLocks noGrp="1"/>
          </p:cNvSpPr>
          <p:nvPr>
            <p:ph idx="1"/>
          </p:nvPr>
        </p:nvSpPr>
        <p:spPr>
          <a:xfrm>
            <a:off x="838200" y="1003300"/>
            <a:ext cx="10515600" cy="5173663"/>
          </a:xfrm>
        </p:spPr>
        <p:txBody>
          <a:bodyPr>
            <a:normAutofit fontScale="77500" lnSpcReduction="20000"/>
          </a:bodyPr>
          <a:lstStyle/>
          <a:p>
            <a:pPr algn="just">
              <a:lnSpc>
                <a:spcPct val="150000"/>
              </a:lnSpc>
              <a:spcBef>
                <a:spcPts val="600"/>
              </a:spcBef>
              <a:spcAft>
                <a:spcPts val="600"/>
              </a:spcAft>
            </a:pPr>
            <a:r>
              <a:rPr lang="en-US" b="1" dirty="0" smtClean="0"/>
              <a:t>Gas-liquid ratio: </a:t>
            </a:r>
            <a:r>
              <a:rPr lang="en-US" dirty="0" smtClean="0"/>
              <a:t>A high GLR generally lowers the efficiency of pump-assisted lift</a:t>
            </a:r>
          </a:p>
          <a:p>
            <a:pPr algn="just">
              <a:lnSpc>
                <a:spcPct val="150000"/>
              </a:lnSpc>
              <a:spcBef>
                <a:spcPts val="600"/>
              </a:spcBef>
              <a:spcAft>
                <a:spcPts val="600"/>
              </a:spcAft>
            </a:pPr>
            <a:r>
              <a:rPr lang="en-US" b="1" dirty="0" smtClean="0"/>
              <a:t>Viscosity: </a:t>
            </a:r>
            <a:r>
              <a:rPr lang="en-US" dirty="0" smtClean="0"/>
              <a:t>Viscosities less than 10 </a:t>
            </a:r>
            <a:r>
              <a:rPr lang="en-US" dirty="0" err="1" smtClean="0"/>
              <a:t>cp</a:t>
            </a:r>
            <a:r>
              <a:rPr lang="en-US" dirty="0" smtClean="0"/>
              <a:t> are generally not a factor in selecting a lift method; high-viscosity fluids can cause difficulty, particularly in sucker rod pumping</a:t>
            </a:r>
          </a:p>
          <a:p>
            <a:pPr algn="just">
              <a:lnSpc>
                <a:spcPct val="150000"/>
              </a:lnSpc>
              <a:spcBef>
                <a:spcPts val="600"/>
              </a:spcBef>
              <a:spcAft>
                <a:spcPts val="600"/>
              </a:spcAft>
            </a:pPr>
            <a:r>
              <a:rPr lang="en-US" b="1" dirty="0" smtClean="0"/>
              <a:t>Formation volume factor: </a:t>
            </a:r>
            <a:r>
              <a:rPr lang="en-US" dirty="0" smtClean="0"/>
              <a:t>Ratio of reservoir volume to surface volume determines how much total fluid must be lifted to achieve the desired surface production rate</a:t>
            </a:r>
          </a:p>
          <a:p>
            <a:pPr algn="just">
              <a:lnSpc>
                <a:spcPct val="150000"/>
              </a:lnSpc>
              <a:spcBef>
                <a:spcPts val="600"/>
              </a:spcBef>
              <a:spcAft>
                <a:spcPts val="600"/>
              </a:spcAft>
            </a:pPr>
            <a:r>
              <a:rPr lang="en-US" b="1" dirty="0" smtClean="0"/>
              <a:t>Reservoir drive mechanism: </a:t>
            </a:r>
            <a:r>
              <a:rPr lang="en-US" i="1" dirty="0" smtClean="0"/>
              <a:t>Depletion drive reservoirs:</a:t>
            </a:r>
            <a:r>
              <a:rPr lang="en-US" dirty="0" smtClean="0"/>
              <a:t> Late-stage production may require pumping to produce low fluid volumes or injected water. </a:t>
            </a:r>
          </a:p>
          <a:p>
            <a:pPr algn="just">
              <a:lnSpc>
                <a:spcPct val="150000"/>
              </a:lnSpc>
              <a:spcBef>
                <a:spcPts val="600"/>
              </a:spcBef>
              <a:spcAft>
                <a:spcPts val="600"/>
              </a:spcAft>
            </a:pPr>
            <a:r>
              <a:rPr lang="en-US" i="1" dirty="0" smtClean="0"/>
              <a:t>Water drive reservoirs</a:t>
            </a:r>
            <a:r>
              <a:rPr lang="en-US" dirty="0" smtClean="0"/>
              <a:t> : High water cuts may cause problems for lifting systems</a:t>
            </a:r>
          </a:p>
          <a:p>
            <a:pPr algn="just">
              <a:lnSpc>
                <a:spcPct val="150000"/>
              </a:lnSpc>
              <a:spcBef>
                <a:spcPts val="600"/>
              </a:spcBef>
              <a:spcAft>
                <a:spcPts val="600"/>
              </a:spcAft>
            </a:pPr>
            <a:r>
              <a:rPr lang="en-US" i="1" dirty="0" smtClean="0"/>
              <a:t>Gas cap drive reservoirs</a:t>
            </a:r>
            <a:r>
              <a:rPr lang="en-US" dirty="0" smtClean="0"/>
              <a:t> : Increasing gas-liquid ratios may affect lift efficiency.</a:t>
            </a:r>
          </a:p>
        </p:txBody>
      </p:sp>
    </p:spTree>
    <p:extLst>
      <p:ext uri="{BB962C8B-B14F-4D97-AF65-F5344CB8AC3E}">
        <p14:creationId xmlns="" xmlns:p14="http://schemas.microsoft.com/office/powerpoint/2010/main" val="32752476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821</Words>
  <Application>Microsoft Office PowerPoint</Application>
  <PresentationFormat>Custom</PresentationFormat>
  <Paragraphs>48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            ARTIFICIAL LIFT METHODS</vt:lpstr>
      <vt:lpstr>                                    Artificial Lift</vt:lpstr>
      <vt:lpstr>                Introduction to Artificial Lift</vt:lpstr>
      <vt:lpstr>                                     Gas Lift</vt:lpstr>
      <vt:lpstr>Pump-Assisted Lift – Reciprocating Rod Pump</vt:lpstr>
      <vt:lpstr>Pump-Assisted Lift – Hydraulic Pump</vt:lpstr>
      <vt:lpstr>Pump-Assisted Lift – ESP</vt:lpstr>
      <vt:lpstr>Pump-Assisted Lift – ESP </vt:lpstr>
      <vt:lpstr>Selecting an Artificial Lift Method – Reservoir Characteristics</vt:lpstr>
      <vt:lpstr>Selecting an Artificial Lift Method – Hole Characteristics</vt:lpstr>
      <vt:lpstr>Selecting an Artificial Lift Method – Surface Characteristics</vt:lpstr>
      <vt:lpstr>         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ARTIFICIAL LIFT METHODS</dc:title>
  <dc:creator>mohit yadav</dc:creator>
  <cp:lastModifiedBy>bu</cp:lastModifiedBy>
  <cp:revision>9</cp:revision>
  <dcterms:created xsi:type="dcterms:W3CDTF">2014-04-29T05:23:21Z</dcterms:created>
  <dcterms:modified xsi:type="dcterms:W3CDTF">2015-12-24T09:56:59Z</dcterms:modified>
</cp:coreProperties>
</file>